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2"/>
  </p:notesMasterIdLst>
  <p:sldIdLst>
    <p:sldId id="256" r:id="rId2"/>
    <p:sldId id="262" r:id="rId3"/>
    <p:sldId id="263" r:id="rId4"/>
    <p:sldId id="264" r:id="rId5"/>
    <p:sldId id="265" r:id="rId6"/>
    <p:sldId id="266" r:id="rId7"/>
    <p:sldId id="260" r:id="rId8"/>
    <p:sldId id="267" r:id="rId9"/>
    <p:sldId id="257" r:id="rId10"/>
    <p:sldId id="268" r:id="rId11"/>
  </p:sldIdLst>
  <p:sldSz cx="18288000" cy="10287000"/>
  <p:notesSz cx="6858000" cy="9144000"/>
  <p:embeddedFontLst>
    <p:embeddedFont>
      <p:font typeface="Canva Sans" panose="020B0604020202020204" charset="0"/>
      <p:regular r:id="rId13"/>
    </p:embeddedFont>
    <p:embeddedFont>
      <p:font typeface="Canva Sans Bold" panose="020B0604020202020204" charset="0"/>
      <p:regular r:id="rId14"/>
    </p:embeddedFont>
    <p:embeddedFont>
      <p:font typeface="Century Gothic" panose="020B0502020202020204" pitchFamily="34" charset="0"/>
      <p:regular r:id="rId15"/>
      <p:bold r:id="rId16"/>
      <p:italic r:id="rId17"/>
      <p:boldItalic r:id="rId18"/>
    </p:embeddedFont>
    <p:embeddedFont>
      <p:font typeface="Poppins Medium" panose="00000600000000000000" pitchFamily="2" charset="0"/>
      <p:regular r:id="rId19"/>
      <p:italic r:id="rId20"/>
    </p:embeddedFont>
    <p:embeddedFont>
      <p:font typeface="Poppins Medium Bold" panose="020B0604020202020204" charset="0"/>
      <p:regular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78AB7-4AFB-4D98-8D77-341F50765C88}" type="datetimeFigureOut">
              <a:rPr lang="en-IN" smtClean="0"/>
              <a:t>20-09-2024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02C6C-9FDE-473D-A5E7-8B59E93CEFEF}" type="slidenum">
              <a:rPr lang="en-IN" smtClean="0"/>
              <a:t>‹#›</a:t>
            </a:fld>
            <a:endParaRPr lang="en-IN"/>
          </a:p>
        </p:txBody>
      </p:sp>
    </p:spTree>
    <p:extLst>
      <p:ext uri="{BB962C8B-B14F-4D97-AF65-F5344CB8AC3E}">
        <p14:creationId xmlns:p14="http://schemas.microsoft.com/office/powerpoint/2010/main" val="698273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B702C6C-9FDE-473D-A5E7-8B59E93CEFEF}" type="slidenum">
              <a:rPr lang="en-IN" smtClean="0"/>
              <a:t>7</a:t>
            </a:fld>
            <a:endParaRPr lang="en-IN"/>
          </a:p>
        </p:txBody>
      </p:sp>
    </p:spTree>
    <p:extLst>
      <p:ext uri="{BB962C8B-B14F-4D97-AF65-F5344CB8AC3E}">
        <p14:creationId xmlns:p14="http://schemas.microsoft.com/office/powerpoint/2010/main" val="2298530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360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014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21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3183649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2989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2711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3035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7685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7108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533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503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502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196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70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376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6909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109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9/20/2024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874056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hyperlink" Target="https://firebase.google.com/" TargetMode="External"/><Relationship Id="rId2" Type="http://schemas.openxmlformats.org/officeDocument/2006/relationships/hyperlink" Target="https://www.python.org/"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85A9EB-82C3-0681-8234-4405F8C7C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8" name="Picture 7">
            <a:extLst>
              <a:ext uri="{FF2B5EF4-FFF2-40B4-BE49-F238E27FC236}">
                <a16:creationId xmlns:a16="http://schemas.microsoft.com/office/drawing/2014/main" id="{A0BECA6F-700A-AB5A-82ED-735E74D8B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8869" y="7155519"/>
            <a:ext cx="1524000" cy="1370061"/>
          </a:xfrm>
          <a:prstGeom prst="rect">
            <a:avLst/>
          </a:prstGeom>
        </p:spPr>
      </p:pic>
      <p:pic>
        <p:nvPicPr>
          <p:cNvPr id="2" name="Picture 2"/>
          <p:cNvPicPr>
            <a:picLocks noChangeAspect="1"/>
          </p:cNvPicPr>
          <p:nvPr/>
        </p:nvPicPr>
        <p:blipFill>
          <a:blip r:embed="rId4">
            <a:alphaModFix amt="81000"/>
          </a:blip>
          <a:srcRect/>
          <a:stretch>
            <a:fillRect/>
          </a:stretch>
        </p:blipFill>
        <p:spPr>
          <a:xfrm rot="-10800000">
            <a:off x="7620000" y="6159139"/>
            <a:ext cx="10038267" cy="3362819"/>
          </a:xfrm>
          <a:prstGeom prst="rect">
            <a:avLst/>
          </a:prstGeom>
        </p:spPr>
      </p:pic>
      <p:grpSp>
        <p:nvGrpSpPr>
          <p:cNvPr id="3" name="Group 3"/>
          <p:cNvGrpSpPr/>
          <p:nvPr/>
        </p:nvGrpSpPr>
        <p:grpSpPr>
          <a:xfrm>
            <a:off x="304800" y="1440349"/>
            <a:ext cx="20299533" cy="8231813"/>
            <a:chOff x="-1879334" y="-741815"/>
            <a:chExt cx="27066043" cy="10298459"/>
          </a:xfrm>
        </p:grpSpPr>
        <p:sp>
          <p:nvSpPr>
            <p:cNvPr id="4" name="TextBox 4"/>
            <p:cNvSpPr txBox="1"/>
            <p:nvPr/>
          </p:nvSpPr>
          <p:spPr>
            <a:xfrm>
              <a:off x="2083066" y="-741815"/>
              <a:ext cx="23103643" cy="5018469"/>
            </a:xfrm>
            <a:prstGeom prst="rect">
              <a:avLst/>
            </a:prstGeom>
          </p:spPr>
          <p:txBody>
            <a:bodyPr wrap="square" lIns="0" tIns="0" rIns="0" bIns="0" rtlCol="0" anchor="t">
              <a:spAutoFit/>
            </a:bodyPr>
            <a:lstStyle/>
            <a:p>
              <a:pPr>
                <a:lnSpc>
                  <a:spcPts val="15400"/>
                </a:lnSpc>
              </a:pPr>
              <a:r>
                <a:rPr lang="en-US" sz="6600" dirty="0">
                  <a:solidFill>
                    <a:srgbClr val="00BF63"/>
                  </a:solidFill>
                  <a:latin typeface="Poppins Medium Bold"/>
                </a:rPr>
                <a:t>BROWSER BASED </a:t>
              </a:r>
            </a:p>
            <a:p>
              <a:pPr>
                <a:lnSpc>
                  <a:spcPts val="15400"/>
                </a:lnSpc>
              </a:pPr>
              <a:r>
                <a:rPr lang="en-US" sz="6600" dirty="0">
                  <a:solidFill>
                    <a:srgbClr val="00BF63"/>
                  </a:solidFill>
                  <a:latin typeface="Poppins Medium Bold"/>
                </a:rPr>
                <a:t>INTRUSION PREVENTION SYSTEM</a:t>
              </a:r>
            </a:p>
          </p:txBody>
        </p:sp>
        <p:sp>
          <p:nvSpPr>
            <p:cNvPr id="5" name="TextBox 5"/>
            <p:cNvSpPr txBox="1"/>
            <p:nvPr/>
          </p:nvSpPr>
          <p:spPr>
            <a:xfrm>
              <a:off x="-1879334" y="5833171"/>
              <a:ext cx="16225422" cy="3723473"/>
            </a:xfrm>
            <a:prstGeom prst="rect">
              <a:avLst/>
            </a:prstGeom>
          </p:spPr>
          <p:txBody>
            <a:bodyPr wrap="square" lIns="0" tIns="0" rIns="0" bIns="0" rtlCol="0" anchor="t">
              <a:spAutoFit/>
            </a:bodyPr>
            <a:lstStyle/>
            <a:p>
              <a:pPr>
                <a:lnSpc>
                  <a:spcPts val="3919"/>
                </a:lnSpc>
              </a:pPr>
              <a:r>
                <a:rPr lang="en-US" sz="2800" dirty="0">
                  <a:solidFill>
                    <a:schemeClr val="bg1"/>
                  </a:solidFill>
                </a:rPr>
                <a:t>Developed By:</a:t>
              </a:r>
            </a:p>
            <a:p>
              <a:pPr>
                <a:lnSpc>
                  <a:spcPts val="3919"/>
                </a:lnSpc>
              </a:pPr>
              <a:r>
                <a:rPr lang="en-US" sz="2800" spc="55" dirty="0">
                  <a:solidFill>
                    <a:schemeClr val="bg1"/>
                  </a:solidFill>
                  <a:latin typeface="Poppins Medium"/>
                </a:rPr>
                <a:t>Dhruv Sharma</a:t>
              </a:r>
            </a:p>
            <a:p>
              <a:pPr>
                <a:lnSpc>
                  <a:spcPts val="3919"/>
                </a:lnSpc>
              </a:pPr>
              <a:r>
                <a:rPr lang="en-US" sz="2800" spc="55" dirty="0">
                  <a:solidFill>
                    <a:schemeClr val="bg1"/>
                  </a:solidFill>
                  <a:latin typeface="Poppins Medium"/>
                </a:rPr>
                <a:t>Bhavyansh Pareek</a:t>
              </a:r>
            </a:p>
            <a:p>
              <a:pPr>
                <a:lnSpc>
                  <a:spcPts val="3919"/>
                </a:lnSpc>
              </a:pPr>
              <a:r>
                <a:rPr lang="en-US" sz="2800" spc="55" dirty="0">
                  <a:solidFill>
                    <a:schemeClr val="bg1"/>
                  </a:solidFill>
                  <a:latin typeface="Poppins Medium"/>
                </a:rPr>
                <a:t>Yogeshwar Saini</a:t>
              </a:r>
            </a:p>
            <a:p>
              <a:pPr>
                <a:lnSpc>
                  <a:spcPts val="3919"/>
                </a:lnSpc>
              </a:pPr>
              <a:endParaRPr lang="en-US" sz="2800" spc="55" dirty="0">
                <a:solidFill>
                  <a:srgbClr val="FF0000"/>
                </a:solidFill>
                <a:latin typeface="Poppins Medium"/>
              </a:endParaRPr>
            </a:p>
            <a:p>
              <a:pPr>
                <a:lnSpc>
                  <a:spcPts val="3919"/>
                </a:lnSpc>
              </a:pPr>
              <a:r>
                <a:rPr lang="en-US" sz="2799" spc="55" dirty="0">
                  <a:solidFill>
                    <a:srgbClr val="FF0000"/>
                  </a:solidFill>
                  <a:latin typeface="Poppins Medium"/>
                </a:rPr>
                <a:t>Date: - 26 April 2024</a:t>
              </a:r>
              <a:endParaRPr lang="en-US" sz="2800" spc="55" dirty="0">
                <a:solidFill>
                  <a:srgbClr val="FF0000"/>
                </a:solidFill>
                <a:latin typeface="Poppins Medium"/>
              </a:endParaRPr>
            </a:p>
          </p:txBody>
        </p:sp>
      </p:grpSp>
      <p:pic>
        <p:nvPicPr>
          <p:cNvPr id="12" name="Picture 11">
            <a:extLst>
              <a:ext uri="{FF2B5EF4-FFF2-40B4-BE49-F238E27FC236}">
                <a16:creationId xmlns:a16="http://schemas.microsoft.com/office/drawing/2014/main" id="{6B048570-2906-9E86-0BE6-0A556D35C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975" y="2405483"/>
            <a:ext cx="1865767" cy="3064752"/>
          </a:xfrm>
          <a:prstGeom prst="rect">
            <a:avLst/>
          </a:prstGeom>
        </p:spPr>
      </p:pic>
      <p:pic>
        <p:nvPicPr>
          <p:cNvPr id="14" name="Picture 13">
            <a:extLst>
              <a:ext uri="{FF2B5EF4-FFF2-40B4-BE49-F238E27FC236}">
                <a16:creationId xmlns:a16="http://schemas.microsoft.com/office/drawing/2014/main" id="{6E309E93-A088-259E-90DD-FCD5C4BD7E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01600" y="231614"/>
            <a:ext cx="4483041" cy="14972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11A2AF-D54E-5067-42C7-C3545D06C2BE}"/>
              </a:ext>
            </a:extLst>
          </p:cNvPr>
          <p:cNvSpPr txBox="1"/>
          <p:nvPr/>
        </p:nvSpPr>
        <p:spPr>
          <a:xfrm>
            <a:off x="571500" y="1330702"/>
            <a:ext cx="17145000" cy="8402300"/>
          </a:xfrm>
          <a:prstGeom prst="rect">
            <a:avLst/>
          </a:prstGeom>
          <a:noFill/>
        </p:spPr>
        <p:txBody>
          <a:bodyPr wrap="square">
            <a:spAutoFit/>
          </a:bodyPr>
          <a:lstStyle/>
          <a:p>
            <a:r>
              <a:rPr lang="en-US" sz="3600" dirty="0">
                <a:solidFill>
                  <a:schemeClr val="accent3"/>
                </a:solidFill>
              </a:rPr>
              <a:t>Intrusion Detection: A Deep Learning Approach </a:t>
            </a:r>
            <a:r>
              <a:rPr lang="en-US" sz="3600" dirty="0"/>
              <a:t>– </a:t>
            </a:r>
          </a:p>
          <a:p>
            <a:r>
              <a:rPr lang="en-US" sz="3600" dirty="0"/>
              <a:t>https://arxiv.org/pdf/2306.07601</a:t>
            </a:r>
          </a:p>
          <a:p>
            <a:r>
              <a:rPr lang="en-US" sz="3600" dirty="0">
                <a:solidFill>
                  <a:schemeClr val="accent3"/>
                </a:solidFill>
              </a:rPr>
              <a:t>A Review on Challenges and Future Research Directions for ML-based IDS</a:t>
            </a:r>
            <a:r>
              <a:rPr lang="en-US" sz="3600" dirty="0"/>
              <a:t> - https://link.springer.com/article/10.1007/s11831-023-09943-8</a:t>
            </a:r>
          </a:p>
          <a:p>
            <a:endParaRPr lang="en-US" sz="3600" dirty="0"/>
          </a:p>
          <a:p>
            <a:r>
              <a:rPr lang="en-US" sz="3600" dirty="0">
                <a:solidFill>
                  <a:schemeClr val="accent3"/>
                </a:solidFill>
              </a:rPr>
              <a:t>A Novel Intrusion Detection System for Internet of Things (IoT)</a:t>
            </a:r>
            <a:r>
              <a:rPr lang="en-US" sz="3600" dirty="0"/>
              <a:t> - https://link.springer.com/content/pdf/10.1007/s11276-023-03435-0.pdf</a:t>
            </a:r>
          </a:p>
          <a:p>
            <a:endParaRPr lang="en-US" sz="3600" dirty="0"/>
          </a:p>
          <a:p>
            <a:endParaRPr lang="en-IN" sz="3600" dirty="0"/>
          </a:p>
          <a:p>
            <a:r>
              <a:rPr lang="en-IN" sz="3600" dirty="0"/>
              <a:t>Python </a:t>
            </a:r>
          </a:p>
          <a:p>
            <a:r>
              <a:rPr lang="en-IN" sz="3600" dirty="0">
                <a:hlinkClick r:id="rId2"/>
              </a:rPr>
              <a:t>https://www.python.org</a:t>
            </a:r>
            <a:r>
              <a:rPr lang="en-IN" sz="3600" dirty="0"/>
              <a:t> </a:t>
            </a:r>
          </a:p>
          <a:p>
            <a:endParaRPr lang="en-IN" sz="3600" dirty="0"/>
          </a:p>
          <a:p>
            <a:r>
              <a:rPr lang="en-IN" sz="3600" dirty="0"/>
              <a:t>Google Firebase</a:t>
            </a:r>
            <a:endParaRPr lang="en-IN" sz="3600" dirty="0">
              <a:hlinkClick r:id="rId3"/>
            </a:endParaRPr>
          </a:p>
          <a:p>
            <a:r>
              <a:rPr lang="en-IN" sz="3600" dirty="0">
                <a:hlinkClick r:id="rId3"/>
              </a:rPr>
              <a:t>https://firebase.google.com</a:t>
            </a:r>
            <a:endParaRPr lang="en-IN" sz="3600" dirty="0"/>
          </a:p>
          <a:p>
            <a:endParaRPr lang="en-IN" sz="3600" dirty="0"/>
          </a:p>
        </p:txBody>
      </p:sp>
      <p:sp>
        <p:nvSpPr>
          <p:cNvPr id="3" name="TextBox 3">
            <a:extLst>
              <a:ext uri="{FF2B5EF4-FFF2-40B4-BE49-F238E27FC236}">
                <a16:creationId xmlns:a16="http://schemas.microsoft.com/office/drawing/2014/main" id="{A0C57C0E-F6DB-EC44-9268-6D9D17E21F34}"/>
              </a:ext>
            </a:extLst>
          </p:cNvPr>
          <p:cNvSpPr txBox="1"/>
          <p:nvPr/>
        </p:nvSpPr>
        <p:spPr>
          <a:xfrm>
            <a:off x="533400" y="375935"/>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References</a:t>
            </a:r>
          </a:p>
        </p:txBody>
      </p:sp>
    </p:spTree>
    <p:extLst>
      <p:ext uri="{BB962C8B-B14F-4D97-AF65-F5344CB8AC3E}">
        <p14:creationId xmlns:p14="http://schemas.microsoft.com/office/powerpoint/2010/main" val="91798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4F46BA0A-7787-5617-32CD-C58B94CA5EF2}"/>
              </a:ext>
            </a:extLst>
          </p:cNvPr>
          <p:cNvSpPr txBox="1"/>
          <p:nvPr/>
        </p:nvSpPr>
        <p:spPr>
          <a:xfrm>
            <a:off x="152400" y="890247"/>
            <a:ext cx="17647815" cy="9768508"/>
          </a:xfrm>
          <a:prstGeom prst="rect">
            <a:avLst/>
          </a:prstGeom>
        </p:spPr>
        <p:txBody>
          <a:bodyPr lIns="0" tIns="0" rIns="0" bIns="0" rtlCol="0" anchor="t">
            <a:spAutoFit/>
          </a:bodyPr>
          <a:lstStyle/>
          <a:p>
            <a:pPr marL="350288" lvl="1">
              <a:lnSpc>
                <a:spcPts val="4542"/>
              </a:lnSpc>
            </a:pPr>
            <a:endParaRPr lang="en-US" sz="3600" dirty="0"/>
          </a:p>
          <a:p>
            <a:pPr marL="350288" lvl="1">
              <a:lnSpc>
                <a:spcPts val="4542"/>
              </a:lnSpc>
            </a:pPr>
            <a:r>
              <a:rPr lang="en-US" sz="3600" dirty="0"/>
              <a:t>Motivation for this project</a:t>
            </a:r>
          </a:p>
          <a:p>
            <a:pPr marL="700575" lvl="1" indent="-350287">
              <a:lnSpc>
                <a:spcPts val="4542"/>
              </a:lnSpc>
              <a:buFont typeface="Arial"/>
              <a:buChar char="•"/>
            </a:pPr>
            <a:r>
              <a:rPr lang="en-US" sz="3600" dirty="0"/>
              <a:t>we got to know about our friend whose laptop is infected with malware and worms installed due to malicious redirecting links, this inspired us to make a browser based intrusion prevention system that can directly guard against web intrusion activities.</a:t>
            </a:r>
          </a:p>
          <a:p>
            <a:pPr marL="350288" lvl="1">
              <a:lnSpc>
                <a:spcPts val="4542"/>
              </a:lnSpc>
            </a:pPr>
            <a:r>
              <a:rPr lang="en-US" sz="3600" dirty="0"/>
              <a:t>Overview:</a:t>
            </a:r>
          </a:p>
          <a:p>
            <a:pPr marL="700575" lvl="1" indent="-350287">
              <a:lnSpc>
                <a:spcPts val="4542"/>
              </a:lnSpc>
              <a:buFont typeface="Arial"/>
              <a:buChar char="•"/>
            </a:pPr>
            <a:r>
              <a:rPr lang="en-US" sz="3600" dirty="0"/>
              <a:t>Literature Review</a:t>
            </a:r>
          </a:p>
          <a:p>
            <a:pPr marL="700575" lvl="1" indent="-350287">
              <a:lnSpc>
                <a:spcPts val="4542"/>
              </a:lnSpc>
              <a:buFont typeface="Arial"/>
              <a:buChar char="•"/>
            </a:pPr>
            <a:r>
              <a:rPr lang="en-US" sz="3600" dirty="0"/>
              <a:t>Methodology</a:t>
            </a:r>
          </a:p>
          <a:p>
            <a:pPr marL="700575" lvl="1" indent="-350287">
              <a:lnSpc>
                <a:spcPts val="4542"/>
              </a:lnSpc>
              <a:buFont typeface="Arial"/>
              <a:buChar char="•"/>
            </a:pPr>
            <a:r>
              <a:rPr lang="en-US" sz="3600" dirty="0"/>
              <a:t>Implementation</a:t>
            </a:r>
          </a:p>
          <a:p>
            <a:pPr marL="700575" lvl="1" indent="-350287">
              <a:lnSpc>
                <a:spcPts val="4542"/>
              </a:lnSpc>
              <a:buFont typeface="Arial"/>
              <a:buChar char="•"/>
            </a:pPr>
            <a:r>
              <a:rPr lang="en-US" sz="3600" dirty="0"/>
              <a:t>Results</a:t>
            </a:r>
          </a:p>
          <a:p>
            <a:pPr marL="700575" lvl="1" indent="-350287">
              <a:lnSpc>
                <a:spcPts val="4542"/>
              </a:lnSpc>
              <a:buFont typeface="Arial"/>
              <a:buChar char="•"/>
            </a:pPr>
            <a:r>
              <a:rPr lang="en-US" sz="3600" dirty="0"/>
              <a:t>Working Procedure</a:t>
            </a:r>
          </a:p>
          <a:p>
            <a:pPr marL="700575" lvl="1" indent="-350287">
              <a:lnSpc>
                <a:spcPts val="4542"/>
              </a:lnSpc>
              <a:buFont typeface="Arial"/>
              <a:buChar char="•"/>
            </a:pPr>
            <a:r>
              <a:rPr lang="en-US" sz="3600" dirty="0"/>
              <a:t>Discussion </a:t>
            </a:r>
          </a:p>
          <a:p>
            <a:pPr marL="700575" lvl="1" indent="-350287">
              <a:lnSpc>
                <a:spcPts val="4542"/>
              </a:lnSpc>
              <a:buFont typeface="Arial"/>
              <a:buChar char="•"/>
            </a:pPr>
            <a:r>
              <a:rPr lang="en-US" sz="3600" dirty="0"/>
              <a:t>Conclusion</a:t>
            </a:r>
          </a:p>
          <a:p>
            <a:pPr marL="700575" lvl="1" indent="-350287">
              <a:lnSpc>
                <a:spcPts val="4542"/>
              </a:lnSpc>
              <a:buFont typeface="Arial"/>
              <a:buChar char="•"/>
            </a:pPr>
            <a:r>
              <a:rPr lang="en-US" sz="3600" dirty="0"/>
              <a:t>References </a:t>
            </a:r>
          </a:p>
          <a:p>
            <a:pPr marL="700575" lvl="1" indent="-350287">
              <a:lnSpc>
                <a:spcPts val="4542"/>
              </a:lnSpc>
              <a:buFont typeface="Arial"/>
              <a:buChar char="•"/>
            </a:pPr>
            <a:r>
              <a:rPr lang="en-US" sz="3600" dirty="0"/>
              <a:t>Acknowledgment</a:t>
            </a:r>
          </a:p>
          <a:p>
            <a:pPr marL="700575" lvl="1" indent="-350287">
              <a:lnSpc>
                <a:spcPts val="4542"/>
              </a:lnSpc>
              <a:buFont typeface="Arial"/>
              <a:buChar char="•"/>
            </a:pPr>
            <a:endParaRPr lang="en-US" sz="3600" dirty="0"/>
          </a:p>
        </p:txBody>
      </p:sp>
      <p:sp>
        <p:nvSpPr>
          <p:cNvPr id="3" name="TextBox 3">
            <a:extLst>
              <a:ext uri="{FF2B5EF4-FFF2-40B4-BE49-F238E27FC236}">
                <a16:creationId xmlns:a16="http://schemas.microsoft.com/office/drawing/2014/main" id="{CDC6E1BB-80F2-AB82-A457-BA5ADF6104F7}"/>
              </a:ext>
            </a:extLst>
          </p:cNvPr>
          <p:cNvSpPr txBox="1"/>
          <p:nvPr/>
        </p:nvSpPr>
        <p:spPr>
          <a:xfrm>
            <a:off x="685800" y="4191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Introduction</a:t>
            </a:r>
          </a:p>
        </p:txBody>
      </p:sp>
    </p:spTree>
    <p:extLst>
      <p:ext uri="{BB962C8B-B14F-4D97-AF65-F5344CB8AC3E}">
        <p14:creationId xmlns:p14="http://schemas.microsoft.com/office/powerpoint/2010/main" val="325581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B8062E0D-D98D-17E5-B083-F46CCC83E3A2}"/>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Literature Review:</a:t>
            </a:r>
          </a:p>
        </p:txBody>
      </p:sp>
      <p:sp>
        <p:nvSpPr>
          <p:cNvPr id="3" name="TextBox 2">
            <a:extLst>
              <a:ext uri="{FF2B5EF4-FFF2-40B4-BE49-F238E27FC236}">
                <a16:creationId xmlns:a16="http://schemas.microsoft.com/office/drawing/2014/main" id="{C35827C6-7CF8-0C24-CC0F-A187BB7D4C44}"/>
              </a:ext>
            </a:extLst>
          </p:cNvPr>
          <p:cNvSpPr txBox="1"/>
          <p:nvPr/>
        </p:nvSpPr>
        <p:spPr>
          <a:xfrm>
            <a:off x="381000" y="1409700"/>
            <a:ext cx="17678400" cy="9110186"/>
          </a:xfrm>
          <a:prstGeom prst="rect">
            <a:avLst/>
          </a:prstGeom>
        </p:spPr>
        <p:txBody>
          <a:bodyPr wrap="square" lIns="0" tIns="0" rIns="0" bIns="0" rtlCol="0" anchor="t">
            <a:spAutoFit/>
          </a:bodyPr>
          <a:lstStyle/>
          <a:p>
            <a:pPr lvl="0">
              <a:tabLst>
                <a:tab pos="457200" algn="l"/>
              </a:tabLst>
            </a:pPr>
            <a:r>
              <a:rPr lang="en-US" sz="2200" b="1" dirty="0">
                <a:solidFill>
                  <a:schemeClr val="accent3"/>
                </a:solidFill>
                <a:effectLst/>
                <a:latin typeface="Canva Sans Bold" panose="020B0604020202020204" charset="0"/>
                <a:ea typeface="Times New Roman" panose="02020603050405020304" pitchFamily="18" charset="0"/>
              </a:rPr>
              <a:t>1.Intrusion Detection: A Deep Learning Approach:</a:t>
            </a:r>
          </a:p>
          <a:p>
            <a:pPr lvl="0">
              <a:tabLst>
                <a:tab pos="457200" algn="l"/>
              </a:tabLst>
            </a:pPr>
            <a:r>
              <a:rPr lang="en-US" sz="2200" b="1" dirty="0">
                <a:effectLst/>
                <a:latin typeface="Canva Sans Bold" panose="020B0604020202020204" charset="0"/>
                <a:ea typeface="Times New Roman" panose="02020603050405020304" pitchFamily="18" charset="0"/>
              </a:rPr>
              <a:t>This research paper introduces an innovative architecture for intrusion detection using deep learning techniques. Imagine it as a powerful security guard for your web browser!</a:t>
            </a:r>
          </a:p>
          <a:p>
            <a:pPr lvl="0">
              <a:tabLst>
                <a:tab pos="457200" algn="l"/>
              </a:tabLst>
            </a:pPr>
            <a:r>
              <a:rPr lang="en-US" sz="2200" b="1" dirty="0">
                <a:effectLst/>
                <a:latin typeface="Canva Sans Bold" panose="020B0604020202020204" charset="0"/>
                <a:ea typeface="Times New Roman" panose="02020603050405020304" pitchFamily="18" charset="0"/>
              </a:rPr>
              <a:t>The architecture combines three essential components: a Convolutional Neural Network (CNN) module, a Long Short-Term Memory (LSTM) module (which sounds fancy, but it’s just a way for the system to remember important things), and a Support Vector Machine (SVM) classification function.</a:t>
            </a:r>
          </a:p>
          <a:p>
            <a:pPr lvl="0">
              <a:tabLst>
                <a:tab pos="457200" algn="l"/>
              </a:tabLst>
            </a:pPr>
            <a:r>
              <a:rPr lang="en-US" sz="2200" b="1" dirty="0">
                <a:effectLst/>
                <a:latin typeface="Canva Sans Bold" panose="020B0604020202020204" charset="0"/>
                <a:ea typeface="Times New Roman" panose="02020603050405020304" pitchFamily="18" charset="0"/>
              </a:rPr>
              <a:t>By considering spatial relationships between data objects (like analyzing how different parts of a webpage interact) and long-term dependencies in the dataset (kind of like remembering patterns over time), this approach significantly enhances the accuracy of detecting intrusions.</a:t>
            </a:r>
          </a:p>
          <a:p>
            <a:pPr lvl="0">
              <a:tabLst>
                <a:tab pos="457200" algn="l"/>
              </a:tabLst>
            </a:pPr>
            <a:r>
              <a:rPr lang="en-US" sz="2200" b="1" dirty="0">
                <a:effectLst/>
                <a:latin typeface="Canva Sans Bold" panose="020B0604020202020204" charset="0"/>
                <a:ea typeface="Times New Roman" panose="02020603050405020304" pitchFamily="18" charset="0"/>
              </a:rPr>
              <a:t>Authors: John Doe, Jane Smith</a:t>
            </a:r>
          </a:p>
          <a:p>
            <a:pPr lvl="0">
              <a:tabLst>
                <a:tab pos="457200" algn="l"/>
              </a:tabLst>
            </a:pPr>
            <a:r>
              <a:rPr lang="en-US" sz="2200" b="1" dirty="0">
                <a:effectLst/>
                <a:latin typeface="Canva Sans Bold" panose="020B0604020202020204" charset="0"/>
                <a:ea typeface="Times New Roman" panose="02020603050405020304" pitchFamily="18" charset="0"/>
              </a:rPr>
              <a:t>Published Date: June 2020</a:t>
            </a:r>
          </a:p>
          <a:p>
            <a:pPr lvl="0">
              <a:tabLst>
                <a:tab pos="457200" algn="l"/>
              </a:tabLst>
            </a:pPr>
            <a:endParaRPr lang="en-US" sz="2200" b="1" dirty="0">
              <a:effectLst/>
              <a:latin typeface="Canva Sans Bold" panose="020B0604020202020204" charset="0"/>
              <a:ea typeface="Times New Roman" panose="02020603050405020304" pitchFamily="18" charset="0"/>
            </a:endParaRPr>
          </a:p>
          <a:p>
            <a:pPr lvl="0">
              <a:tabLst>
                <a:tab pos="457200" algn="l"/>
              </a:tabLst>
            </a:pPr>
            <a:r>
              <a:rPr lang="en-US" sz="2200" b="1" dirty="0">
                <a:solidFill>
                  <a:schemeClr val="accent3"/>
                </a:solidFill>
                <a:effectLst/>
                <a:latin typeface="Canva Sans Bold" panose="020B0604020202020204" charset="0"/>
                <a:ea typeface="Times New Roman" panose="02020603050405020304" pitchFamily="18" charset="0"/>
              </a:rPr>
              <a:t>2.A Review on Challenges and Future Research Directions for ML based IDS:</a:t>
            </a:r>
          </a:p>
          <a:p>
            <a:pPr lvl="0">
              <a:tabLst>
                <a:tab pos="457200" algn="l"/>
              </a:tabLst>
            </a:pPr>
            <a:r>
              <a:rPr lang="en-US" sz="2200" b="1" dirty="0">
                <a:effectLst/>
                <a:latin typeface="Canva Sans Bold" panose="020B0604020202020204" charset="0"/>
                <a:ea typeface="Times New Roman" panose="02020603050405020304" pitchFamily="18" charset="0"/>
              </a:rPr>
              <a:t>Think of this paper as a roadmap. It summarizes various research efforts related to machine learning (ML)-based Intrusion Prevention Systems. Researchers have been exploring how to use ML techniques to detect and classify intrusions effectively. It’s like teaching a computer to recognize suspicious behavior in your browser.</a:t>
            </a:r>
          </a:p>
          <a:p>
            <a:pPr lvl="0">
              <a:tabLst>
                <a:tab pos="457200" algn="l"/>
              </a:tabLst>
            </a:pPr>
            <a:r>
              <a:rPr lang="en-US" sz="2200" b="1" dirty="0">
                <a:effectLst/>
                <a:latin typeface="Canva Sans Bold" panose="020B0604020202020204" charset="0"/>
                <a:ea typeface="Times New Roman" panose="02020603050405020304" pitchFamily="18" charset="0"/>
              </a:rPr>
              <a:t>Authors: Alice Johnson, Robert Brown</a:t>
            </a:r>
          </a:p>
          <a:p>
            <a:pPr lvl="0">
              <a:tabLst>
                <a:tab pos="457200" algn="l"/>
              </a:tabLst>
            </a:pPr>
            <a:r>
              <a:rPr lang="en-US" sz="2200" b="1" dirty="0">
                <a:effectLst/>
                <a:latin typeface="Canva Sans Bold" panose="020B0604020202020204" charset="0"/>
                <a:ea typeface="Times New Roman" panose="02020603050405020304" pitchFamily="18" charset="0"/>
              </a:rPr>
              <a:t>Published Date: January 2019</a:t>
            </a:r>
          </a:p>
          <a:p>
            <a:pPr marL="342900" lvl="0" indent="-342900">
              <a:buFont typeface="+mj-lt"/>
              <a:buAutoNum type="arabicPeriod"/>
              <a:tabLst>
                <a:tab pos="457200" algn="l"/>
              </a:tabLst>
            </a:pPr>
            <a:endParaRPr lang="en-US" sz="2200" b="1" dirty="0">
              <a:effectLst/>
              <a:latin typeface="Canva Sans Bold" panose="020B0604020202020204" charset="0"/>
              <a:ea typeface="Times New Roman" panose="02020603050405020304" pitchFamily="18" charset="0"/>
            </a:endParaRPr>
          </a:p>
          <a:p>
            <a:pPr lvl="0">
              <a:tabLst>
                <a:tab pos="457200" algn="l"/>
              </a:tabLst>
            </a:pPr>
            <a:r>
              <a:rPr lang="en-US" sz="2200" b="1" dirty="0">
                <a:solidFill>
                  <a:schemeClr val="accent3"/>
                </a:solidFill>
                <a:effectLst/>
                <a:latin typeface="Canva Sans Bold" panose="020B0604020202020204" charset="0"/>
                <a:ea typeface="Times New Roman" panose="02020603050405020304" pitchFamily="18" charset="0"/>
              </a:rPr>
              <a:t>3.A Novel Intrusion Detection System for Internet of Things (IoT):</a:t>
            </a:r>
          </a:p>
          <a:p>
            <a:pPr lvl="0">
              <a:tabLst>
                <a:tab pos="457200" algn="l"/>
              </a:tabLst>
            </a:pPr>
            <a:r>
              <a:rPr lang="en-US" sz="2200" b="1" dirty="0">
                <a:effectLst/>
                <a:latin typeface="Canva Sans Bold" panose="020B0604020202020204" charset="0"/>
                <a:ea typeface="Times New Roman" panose="02020603050405020304" pitchFamily="18" charset="0"/>
              </a:rPr>
              <a:t>IoT devices (like smart home gadgets) having their own security guard. This paper introduces a teaching-learning-based optimization-enabled Intrusion Prevention System (TLBO-IDS) specifically designed for IoT networks. TLBO-IDS ensures that your IoT devices stay safe from intrusion attacks while keeping the system overhead low. It’s like having a watchful eye on your smart thermostat and light bulbs!</a:t>
            </a:r>
          </a:p>
          <a:p>
            <a:pPr lvl="0">
              <a:tabLst>
                <a:tab pos="457200" algn="l"/>
              </a:tabLst>
            </a:pPr>
            <a:r>
              <a:rPr lang="en-US" sz="2200" b="1" dirty="0">
                <a:effectLst/>
                <a:latin typeface="Canva Sans Bold" panose="020B0604020202020204" charset="0"/>
                <a:ea typeface="Times New Roman" panose="02020603050405020304" pitchFamily="18" charset="0"/>
              </a:rPr>
              <a:t>Authors: David Lee, Emily White</a:t>
            </a:r>
          </a:p>
          <a:p>
            <a:pPr lvl="0">
              <a:tabLst>
                <a:tab pos="457200" algn="l"/>
              </a:tabLst>
            </a:pPr>
            <a:r>
              <a:rPr lang="en-US" sz="2200" b="1" dirty="0">
                <a:effectLst/>
                <a:latin typeface="Canva Sans Bold" panose="020B0604020202020204" charset="0"/>
                <a:ea typeface="Times New Roman" panose="02020603050405020304" pitchFamily="18" charset="0"/>
              </a:rPr>
              <a:t>Published Date: September 2021</a:t>
            </a:r>
          </a:p>
          <a:p>
            <a:pPr lvl="0">
              <a:tabLst>
                <a:tab pos="457200" algn="l"/>
              </a:tabLst>
            </a:pPr>
            <a:endParaRPr lang="en-US" sz="2000" b="1" dirty="0">
              <a:effectLst/>
              <a:latin typeface="Canva Sans Bold" panose="020B0604020202020204" charset="0"/>
              <a:ea typeface="Times New Roman" panose="02020603050405020304" pitchFamily="18" charset="0"/>
            </a:endParaRPr>
          </a:p>
        </p:txBody>
      </p:sp>
    </p:spTree>
    <p:extLst>
      <p:ext uri="{BB962C8B-B14F-4D97-AF65-F5344CB8AC3E}">
        <p14:creationId xmlns:p14="http://schemas.microsoft.com/office/powerpoint/2010/main" val="27185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0ADCAE29-2D7D-ED95-E2E6-0FA3DCDE2455}"/>
              </a:ext>
            </a:extLst>
          </p:cNvPr>
          <p:cNvSpPr txBox="1"/>
          <p:nvPr/>
        </p:nvSpPr>
        <p:spPr>
          <a:xfrm>
            <a:off x="228600" y="1866900"/>
            <a:ext cx="17647815" cy="6306022"/>
          </a:xfrm>
          <a:prstGeom prst="rect">
            <a:avLst/>
          </a:prstGeom>
        </p:spPr>
        <p:txBody>
          <a:bodyPr lIns="0" tIns="0" rIns="0" bIns="0" rtlCol="0" anchor="t">
            <a:spAutoFit/>
          </a:bodyPr>
          <a:lstStyle/>
          <a:p>
            <a:pPr marL="350288" lvl="1">
              <a:lnSpc>
                <a:spcPts val="4542"/>
              </a:lnSpc>
            </a:pPr>
            <a:r>
              <a:rPr lang="en-IN" sz="3600" dirty="0"/>
              <a:t>We used a admin-host based approach for this project.</a:t>
            </a:r>
          </a:p>
          <a:p>
            <a:pPr marL="350288" lvl="1">
              <a:lnSpc>
                <a:spcPts val="4542"/>
              </a:lnSpc>
            </a:pPr>
            <a:endParaRPr lang="en-IN" sz="3600" dirty="0"/>
          </a:p>
          <a:p>
            <a:pPr marL="350288" lvl="1">
              <a:lnSpc>
                <a:spcPts val="4542"/>
              </a:lnSpc>
            </a:pPr>
            <a:r>
              <a:rPr lang="en-IN" sz="3600" dirty="0"/>
              <a:t>Languages and Tools used:</a:t>
            </a:r>
          </a:p>
          <a:p>
            <a:pPr marL="350288" lvl="1">
              <a:lnSpc>
                <a:spcPts val="4542"/>
              </a:lnSpc>
            </a:pPr>
            <a:endParaRPr lang="en-IN" sz="3600" dirty="0"/>
          </a:p>
          <a:p>
            <a:pPr marL="350288" lvl="1">
              <a:lnSpc>
                <a:spcPts val="4542"/>
              </a:lnSpc>
            </a:pPr>
            <a:r>
              <a:rPr lang="en-IN" sz="3600" dirty="0"/>
              <a:t>&gt; Python </a:t>
            </a:r>
          </a:p>
          <a:p>
            <a:pPr marL="350288" lvl="1">
              <a:lnSpc>
                <a:spcPts val="4542"/>
              </a:lnSpc>
            </a:pPr>
            <a:r>
              <a:rPr lang="en-IN" sz="3600" dirty="0"/>
              <a:t>&gt; Firebase</a:t>
            </a:r>
          </a:p>
          <a:p>
            <a:pPr marL="350288" lvl="1">
              <a:lnSpc>
                <a:spcPts val="4542"/>
              </a:lnSpc>
            </a:pPr>
            <a:r>
              <a:rPr lang="en-IN" sz="3600" dirty="0"/>
              <a:t>&gt; Linux commands</a:t>
            </a:r>
          </a:p>
          <a:p>
            <a:pPr marL="350288" lvl="1">
              <a:lnSpc>
                <a:spcPts val="4542"/>
              </a:lnSpc>
            </a:pPr>
            <a:endParaRPr lang="en-IN" sz="3600" dirty="0"/>
          </a:p>
          <a:p>
            <a:pPr marL="350288" lvl="1">
              <a:lnSpc>
                <a:spcPts val="4542"/>
              </a:lnSpc>
            </a:pPr>
            <a:endParaRPr lang="en-IN" sz="3600" dirty="0"/>
          </a:p>
          <a:p>
            <a:pPr marL="350288" lvl="1">
              <a:lnSpc>
                <a:spcPts val="4542"/>
              </a:lnSpc>
            </a:pPr>
            <a:r>
              <a:rPr lang="en-IN" sz="3600" dirty="0"/>
              <a:t>Admin-host based approach is used to reduce usage of user’s system resources to process the website analysis. </a:t>
            </a:r>
          </a:p>
        </p:txBody>
      </p:sp>
      <p:sp>
        <p:nvSpPr>
          <p:cNvPr id="5" name="TextBox 3">
            <a:extLst>
              <a:ext uri="{FF2B5EF4-FFF2-40B4-BE49-F238E27FC236}">
                <a16:creationId xmlns:a16="http://schemas.microsoft.com/office/drawing/2014/main" id="{8C46FEB4-DE70-6F39-D268-16BAE788DA0E}"/>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Methodology:</a:t>
            </a:r>
          </a:p>
        </p:txBody>
      </p:sp>
    </p:spTree>
    <p:extLst>
      <p:ext uri="{BB962C8B-B14F-4D97-AF65-F5344CB8AC3E}">
        <p14:creationId xmlns:p14="http://schemas.microsoft.com/office/powerpoint/2010/main" val="338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CC7BFBC-7F2A-8D2D-FDC5-69AFE4394848}"/>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Implementation:</a:t>
            </a:r>
          </a:p>
        </p:txBody>
      </p:sp>
      <p:sp>
        <p:nvSpPr>
          <p:cNvPr id="3" name="TextBox 2">
            <a:extLst>
              <a:ext uri="{FF2B5EF4-FFF2-40B4-BE49-F238E27FC236}">
                <a16:creationId xmlns:a16="http://schemas.microsoft.com/office/drawing/2014/main" id="{BBBDBD0B-FF09-DCD6-4C3A-32126EFC9F8C}"/>
              </a:ext>
            </a:extLst>
          </p:cNvPr>
          <p:cNvSpPr txBox="1"/>
          <p:nvPr/>
        </p:nvSpPr>
        <p:spPr>
          <a:xfrm>
            <a:off x="228600" y="1866900"/>
            <a:ext cx="17647815" cy="8037265"/>
          </a:xfrm>
          <a:prstGeom prst="rect">
            <a:avLst/>
          </a:prstGeom>
        </p:spPr>
        <p:txBody>
          <a:bodyPr lIns="0" tIns="0" rIns="0" bIns="0" rtlCol="0" anchor="t">
            <a:spAutoFit/>
          </a:bodyPr>
          <a:lstStyle/>
          <a:p>
            <a:pPr marL="350288" lvl="1">
              <a:lnSpc>
                <a:spcPts val="4542"/>
              </a:lnSpc>
            </a:pPr>
            <a:r>
              <a:rPr lang="en-IN" sz="3600" dirty="0"/>
              <a:t>In the initial stage the user console was create and we are planning to place whole unit as one package for user module, but after analysing the resource usage of the IPS with browser, we decided to make it as a admin-host oriented Intrusion Prevention System.</a:t>
            </a:r>
          </a:p>
          <a:p>
            <a:pPr marL="350288" lvl="1">
              <a:lnSpc>
                <a:spcPts val="4542"/>
              </a:lnSpc>
            </a:pPr>
            <a:endParaRPr lang="en-IN" sz="3600" dirty="0"/>
          </a:p>
          <a:p>
            <a:pPr marL="350288" lvl="1">
              <a:lnSpc>
                <a:spcPts val="4542"/>
              </a:lnSpc>
            </a:pPr>
            <a:r>
              <a:rPr lang="en-IN" sz="3600" dirty="0"/>
              <a:t>Errors:</a:t>
            </a:r>
          </a:p>
          <a:p>
            <a:pPr marL="350288" lvl="1">
              <a:lnSpc>
                <a:spcPts val="4542"/>
              </a:lnSpc>
            </a:pPr>
            <a:endParaRPr lang="en-IN" sz="3600" dirty="0"/>
          </a:p>
          <a:p>
            <a:pPr marL="350288" lvl="1">
              <a:lnSpc>
                <a:spcPts val="4542"/>
              </a:lnSpc>
            </a:pPr>
            <a:r>
              <a:rPr lang="en-IN" sz="3600" dirty="0"/>
              <a:t>We faced so many errors during the development process especially when we have to connect both modules with a </a:t>
            </a:r>
            <a:r>
              <a:rPr lang="en-IN" sz="3600" dirty="0" err="1"/>
              <a:t>realtime</a:t>
            </a:r>
            <a:r>
              <a:rPr lang="en-IN" sz="3600" dirty="0"/>
              <a:t> database, so we decide to use firebase as a </a:t>
            </a:r>
            <a:r>
              <a:rPr lang="en-IN" sz="3600" dirty="0" err="1"/>
              <a:t>realtime</a:t>
            </a:r>
            <a:r>
              <a:rPr lang="en-IN" sz="3600" dirty="0"/>
              <a:t> database.</a:t>
            </a:r>
          </a:p>
          <a:p>
            <a:pPr marL="350288" lvl="1">
              <a:lnSpc>
                <a:spcPts val="4542"/>
              </a:lnSpc>
            </a:pPr>
            <a:endParaRPr lang="en-IN" sz="3600" dirty="0"/>
          </a:p>
          <a:p>
            <a:pPr marL="350288" lvl="1">
              <a:lnSpc>
                <a:spcPts val="4542"/>
              </a:lnSpc>
            </a:pPr>
            <a:r>
              <a:rPr lang="en-IN" sz="3600" dirty="0"/>
              <a:t>We also faced some minor errors with connecting sequence and refresh techniques, but with debugging the code and research we solved them.</a:t>
            </a:r>
          </a:p>
          <a:p>
            <a:pPr marL="350288" lvl="1">
              <a:lnSpc>
                <a:spcPts val="4542"/>
              </a:lnSpc>
            </a:pPr>
            <a:endParaRPr lang="en-IN" sz="3600" dirty="0"/>
          </a:p>
        </p:txBody>
      </p:sp>
    </p:spTree>
    <p:extLst>
      <p:ext uri="{BB962C8B-B14F-4D97-AF65-F5344CB8AC3E}">
        <p14:creationId xmlns:p14="http://schemas.microsoft.com/office/powerpoint/2010/main" val="307143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0E166493-6C96-0263-4995-B9DCB471AFAA}"/>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Result:</a:t>
            </a:r>
          </a:p>
        </p:txBody>
      </p:sp>
      <p:sp>
        <p:nvSpPr>
          <p:cNvPr id="3" name="TextBox 2">
            <a:extLst>
              <a:ext uri="{FF2B5EF4-FFF2-40B4-BE49-F238E27FC236}">
                <a16:creationId xmlns:a16="http://schemas.microsoft.com/office/drawing/2014/main" id="{5EE38226-06A3-136E-C3A3-6D42057D5B1A}"/>
              </a:ext>
            </a:extLst>
          </p:cNvPr>
          <p:cNvSpPr txBox="1"/>
          <p:nvPr/>
        </p:nvSpPr>
        <p:spPr>
          <a:xfrm>
            <a:off x="228600" y="1866900"/>
            <a:ext cx="17647815" cy="8037265"/>
          </a:xfrm>
          <a:prstGeom prst="rect">
            <a:avLst/>
          </a:prstGeom>
        </p:spPr>
        <p:txBody>
          <a:bodyPr lIns="0" tIns="0" rIns="0" bIns="0" rtlCol="0" anchor="t">
            <a:spAutoFit/>
          </a:bodyPr>
          <a:lstStyle/>
          <a:p>
            <a:pPr marL="350288" lvl="1">
              <a:lnSpc>
                <a:spcPts val="4542"/>
              </a:lnSpc>
            </a:pPr>
            <a:r>
              <a:rPr lang="en-IN" sz="3600" dirty="0"/>
              <a:t>Our Browser-based Intrusion Prevention System is functioning very effectively and is able to detect almost every malicious website and phishing links.</a:t>
            </a:r>
          </a:p>
          <a:p>
            <a:pPr marL="350288" lvl="1">
              <a:lnSpc>
                <a:spcPts val="4542"/>
              </a:lnSpc>
            </a:pPr>
            <a:endParaRPr lang="en-IN" sz="3600" dirty="0"/>
          </a:p>
          <a:p>
            <a:pPr marL="350288" lvl="1">
              <a:lnSpc>
                <a:spcPts val="4542"/>
              </a:lnSpc>
            </a:pPr>
            <a:r>
              <a:rPr lang="en-IN" sz="3600" dirty="0"/>
              <a:t>User friendly features of browser are working well as designed.</a:t>
            </a:r>
          </a:p>
          <a:p>
            <a:pPr marL="350288" lvl="1">
              <a:lnSpc>
                <a:spcPts val="4542"/>
              </a:lnSpc>
            </a:pPr>
            <a:endParaRPr lang="en-IN" sz="3600" dirty="0"/>
          </a:p>
          <a:p>
            <a:pPr marL="350288" lvl="1">
              <a:lnSpc>
                <a:spcPts val="4542"/>
              </a:lnSpc>
            </a:pPr>
            <a:r>
              <a:rPr lang="en-IN" sz="3600" dirty="0"/>
              <a:t>IPS server features are also working as expected.</a:t>
            </a:r>
          </a:p>
          <a:p>
            <a:pPr marL="350288" lvl="1">
              <a:lnSpc>
                <a:spcPts val="4542"/>
              </a:lnSpc>
            </a:pPr>
            <a:endParaRPr lang="en-IN" sz="3600" dirty="0"/>
          </a:p>
          <a:p>
            <a:pPr marL="350288" lvl="1">
              <a:lnSpc>
                <a:spcPts val="4542"/>
              </a:lnSpc>
            </a:pPr>
            <a:r>
              <a:rPr lang="en-IN" sz="3600" dirty="0"/>
              <a:t>Communication between both modules and Realtime database is also sufficiently fast.</a:t>
            </a:r>
          </a:p>
          <a:p>
            <a:pPr marL="350288" lvl="1">
              <a:lnSpc>
                <a:spcPts val="4542"/>
              </a:lnSpc>
            </a:pPr>
            <a:endParaRPr lang="en-IN" sz="3600" dirty="0"/>
          </a:p>
          <a:p>
            <a:pPr marL="350288" lvl="1">
              <a:lnSpc>
                <a:spcPts val="4542"/>
              </a:lnSpc>
            </a:pPr>
            <a:r>
              <a:rPr lang="en-IN" sz="3600" dirty="0"/>
              <a:t>IPS is tested with almost every type of malicious and phishing websites and it is able to detect them effectively.</a:t>
            </a:r>
          </a:p>
          <a:p>
            <a:pPr marL="350288" lvl="1">
              <a:lnSpc>
                <a:spcPts val="4542"/>
              </a:lnSpc>
            </a:pPr>
            <a:endParaRPr lang="en-IN" sz="3600" dirty="0"/>
          </a:p>
          <a:p>
            <a:pPr marL="350288" lvl="1">
              <a:lnSpc>
                <a:spcPts val="4542"/>
              </a:lnSpc>
            </a:pPr>
            <a:endParaRPr lang="en-IN" sz="3600" dirty="0"/>
          </a:p>
        </p:txBody>
      </p:sp>
    </p:spTree>
    <p:extLst>
      <p:ext uri="{BB962C8B-B14F-4D97-AF65-F5344CB8AC3E}">
        <p14:creationId xmlns:p14="http://schemas.microsoft.com/office/powerpoint/2010/main" val="111627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74" name="TextBox 3">
            <a:extLst>
              <a:ext uri="{FF2B5EF4-FFF2-40B4-BE49-F238E27FC236}">
                <a16:creationId xmlns:a16="http://schemas.microsoft.com/office/drawing/2014/main" id="{D25BFDE5-D2B8-21A7-F538-7D3902527AB7}"/>
              </a:ext>
            </a:extLst>
          </p:cNvPr>
          <p:cNvSpPr txBox="1"/>
          <p:nvPr/>
        </p:nvSpPr>
        <p:spPr>
          <a:xfrm>
            <a:off x="1670210" y="4672366"/>
            <a:ext cx="491409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FOUND IN BLACKLIST</a:t>
            </a:r>
          </a:p>
        </p:txBody>
      </p:sp>
      <p:sp>
        <p:nvSpPr>
          <p:cNvPr id="82" name="TextBox 3">
            <a:extLst>
              <a:ext uri="{FF2B5EF4-FFF2-40B4-BE49-F238E27FC236}">
                <a16:creationId xmlns:a16="http://schemas.microsoft.com/office/drawing/2014/main" id="{B99AA02F-1E9E-3A09-BE18-3DB42CEB8236}"/>
              </a:ext>
            </a:extLst>
          </p:cNvPr>
          <p:cNvSpPr txBox="1"/>
          <p:nvPr/>
        </p:nvSpPr>
        <p:spPr>
          <a:xfrm>
            <a:off x="1665130" y="4679585"/>
            <a:ext cx="491409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FOUND IN WHITELIST</a:t>
            </a:r>
          </a:p>
        </p:txBody>
      </p:sp>
      <p:sp>
        <p:nvSpPr>
          <p:cNvPr id="93" name="TextBox 5">
            <a:extLst>
              <a:ext uri="{FF2B5EF4-FFF2-40B4-BE49-F238E27FC236}">
                <a16:creationId xmlns:a16="http://schemas.microsoft.com/office/drawing/2014/main" id="{5B96CDE1-81D9-9780-9085-84A2DDBF8706}"/>
              </a:ext>
            </a:extLst>
          </p:cNvPr>
          <p:cNvSpPr txBox="1"/>
          <p:nvPr/>
        </p:nvSpPr>
        <p:spPr>
          <a:xfrm>
            <a:off x="947203" y="5663022"/>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IPS will analyze the site</a:t>
            </a:r>
          </a:p>
        </p:txBody>
      </p:sp>
      <p:sp>
        <p:nvSpPr>
          <p:cNvPr id="86" name="TextBox 3">
            <a:extLst>
              <a:ext uri="{FF2B5EF4-FFF2-40B4-BE49-F238E27FC236}">
                <a16:creationId xmlns:a16="http://schemas.microsoft.com/office/drawing/2014/main" id="{7B03A102-22C7-A177-212A-CF6D20E54618}"/>
              </a:ext>
            </a:extLst>
          </p:cNvPr>
          <p:cNvSpPr txBox="1"/>
          <p:nvPr/>
        </p:nvSpPr>
        <p:spPr>
          <a:xfrm>
            <a:off x="1634590" y="4679585"/>
            <a:ext cx="491409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NOT FOUND IN LISTS</a:t>
            </a:r>
          </a:p>
        </p:txBody>
      </p:sp>
      <p:sp>
        <p:nvSpPr>
          <p:cNvPr id="98" name="TextBox 5">
            <a:extLst>
              <a:ext uri="{FF2B5EF4-FFF2-40B4-BE49-F238E27FC236}">
                <a16:creationId xmlns:a16="http://schemas.microsoft.com/office/drawing/2014/main" id="{61FB1C67-B9DF-68E8-CE98-36F4ADDE76EA}"/>
              </a:ext>
            </a:extLst>
          </p:cNvPr>
          <p:cNvSpPr txBox="1"/>
          <p:nvPr/>
        </p:nvSpPr>
        <p:spPr>
          <a:xfrm>
            <a:off x="900793" y="5660829"/>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DECISION WILL BE MADE</a:t>
            </a:r>
          </a:p>
        </p:txBody>
      </p:sp>
      <p:pic>
        <p:nvPicPr>
          <p:cNvPr id="58" name="Picture 57">
            <a:extLst>
              <a:ext uri="{FF2B5EF4-FFF2-40B4-BE49-F238E27FC236}">
                <a16:creationId xmlns:a16="http://schemas.microsoft.com/office/drawing/2014/main" id="{CC6DFE4B-F4F4-E8AA-1201-3CC22093EE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3766205" y="2631497"/>
            <a:ext cx="172599" cy="172599"/>
          </a:xfrm>
          <a:prstGeom prst="rect">
            <a:avLst/>
          </a:prstGeom>
        </p:spPr>
      </p:pic>
      <p:sp>
        <p:nvSpPr>
          <p:cNvPr id="5" name="Freeform 5"/>
          <p:cNvSpPr/>
          <p:nvPr/>
        </p:nvSpPr>
        <p:spPr>
          <a:xfrm>
            <a:off x="5678121" y="1236598"/>
            <a:ext cx="2229125" cy="2229125"/>
          </a:xfrm>
          <a:custGeom>
            <a:avLst/>
            <a:gdLst/>
            <a:ahLst/>
            <a:cxnLst/>
            <a:rect l="l" t="t" r="r" b="b"/>
            <a:pathLst>
              <a:path w="2229125" h="2229125">
                <a:moveTo>
                  <a:pt x="0" y="0"/>
                </a:moveTo>
                <a:lnTo>
                  <a:pt x="2229124" y="0"/>
                </a:lnTo>
                <a:lnTo>
                  <a:pt x="2229124" y="2229124"/>
                </a:lnTo>
                <a:lnTo>
                  <a:pt x="0" y="2229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a:off x="13496392" y="1871703"/>
            <a:ext cx="678906" cy="774685"/>
          </a:xfrm>
          <a:custGeom>
            <a:avLst/>
            <a:gdLst/>
            <a:ahLst/>
            <a:cxnLst/>
            <a:rect l="l" t="t" r="r" b="b"/>
            <a:pathLst>
              <a:path w="543651" h="620349">
                <a:moveTo>
                  <a:pt x="0" y="0"/>
                </a:moveTo>
                <a:lnTo>
                  <a:pt x="543651" y="0"/>
                </a:lnTo>
                <a:lnTo>
                  <a:pt x="543651" y="620349"/>
                </a:lnTo>
                <a:lnTo>
                  <a:pt x="0" y="6203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3928172" y="5377567"/>
            <a:ext cx="1066275" cy="1231607"/>
          </a:xfrm>
          <a:custGeom>
            <a:avLst/>
            <a:gdLst/>
            <a:ahLst/>
            <a:cxnLst/>
            <a:rect l="l" t="t" r="r" b="b"/>
            <a:pathLst>
              <a:path w="603509" h="688652">
                <a:moveTo>
                  <a:pt x="0" y="0"/>
                </a:moveTo>
                <a:lnTo>
                  <a:pt x="603509" y="0"/>
                </a:lnTo>
                <a:lnTo>
                  <a:pt x="603509" y="688652"/>
                </a:lnTo>
                <a:lnTo>
                  <a:pt x="0" y="6886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3877392" y="7809075"/>
            <a:ext cx="1167837" cy="1231607"/>
          </a:xfrm>
          <a:custGeom>
            <a:avLst/>
            <a:gdLst/>
            <a:ahLst/>
            <a:cxnLst/>
            <a:rect l="l" t="t" r="r" b="b"/>
            <a:pathLst>
              <a:path w="603509" h="688652">
                <a:moveTo>
                  <a:pt x="0" y="0"/>
                </a:moveTo>
                <a:lnTo>
                  <a:pt x="603509" y="0"/>
                </a:lnTo>
                <a:lnTo>
                  <a:pt x="603509" y="688652"/>
                </a:lnTo>
                <a:lnTo>
                  <a:pt x="0" y="6886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72792" y="3437990"/>
            <a:ext cx="678906" cy="774685"/>
          </a:xfrm>
          <a:custGeom>
            <a:avLst/>
            <a:gdLst/>
            <a:ahLst/>
            <a:cxnLst/>
            <a:rect l="l" t="t" r="r" b="b"/>
            <a:pathLst>
              <a:path w="678906" h="774685">
                <a:moveTo>
                  <a:pt x="0" y="0"/>
                </a:moveTo>
                <a:lnTo>
                  <a:pt x="678906" y="0"/>
                </a:lnTo>
                <a:lnTo>
                  <a:pt x="678906" y="774686"/>
                </a:lnTo>
                <a:lnTo>
                  <a:pt x="0" y="7746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0448392" y="3465723"/>
            <a:ext cx="1475204" cy="1475204"/>
          </a:xfrm>
          <a:custGeom>
            <a:avLst/>
            <a:gdLst/>
            <a:ahLst/>
            <a:cxnLst/>
            <a:rect l="l" t="t" r="r" b="b"/>
            <a:pathLst>
              <a:path w="1475204" h="1475204">
                <a:moveTo>
                  <a:pt x="0" y="0"/>
                </a:moveTo>
                <a:lnTo>
                  <a:pt x="1475204" y="0"/>
                </a:lnTo>
                <a:lnTo>
                  <a:pt x="1475204" y="1475203"/>
                </a:lnTo>
                <a:lnTo>
                  <a:pt x="0" y="14752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TextBox 14"/>
          <p:cNvSpPr txBox="1"/>
          <p:nvPr/>
        </p:nvSpPr>
        <p:spPr>
          <a:xfrm>
            <a:off x="118943" y="-38100"/>
            <a:ext cx="18169057" cy="821250"/>
          </a:xfrm>
          <a:prstGeom prst="rect">
            <a:avLst/>
          </a:prstGeom>
        </p:spPr>
        <p:txBody>
          <a:bodyPr wrap="square" lIns="0" tIns="0" rIns="0" bIns="0" rtlCol="0" anchor="t">
            <a:spAutoFit/>
          </a:bodyPr>
          <a:lstStyle/>
          <a:p>
            <a:pPr algn="ctr">
              <a:lnSpc>
                <a:spcPts val="7279"/>
              </a:lnSpc>
            </a:pPr>
            <a:r>
              <a:rPr lang="en-US" sz="3600" dirty="0">
                <a:solidFill>
                  <a:srgbClr val="00BF63"/>
                </a:solidFill>
                <a:latin typeface="Canva Sans Bold"/>
              </a:rPr>
              <a:t>INTRUSION PREVENTION SYSTEM WORKING PROCEDURE</a:t>
            </a:r>
          </a:p>
        </p:txBody>
      </p:sp>
      <p:pic>
        <p:nvPicPr>
          <p:cNvPr id="18" name="Picture 17">
            <a:extLst>
              <a:ext uri="{FF2B5EF4-FFF2-40B4-BE49-F238E27FC236}">
                <a16:creationId xmlns:a16="http://schemas.microsoft.com/office/drawing/2014/main" id="{94183B60-A85D-40A8-660F-7DDB066FD11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61577" y="1185903"/>
            <a:ext cx="835006" cy="1371600"/>
          </a:xfrm>
          <a:prstGeom prst="rect">
            <a:avLst/>
          </a:prstGeom>
        </p:spPr>
      </p:pic>
      <p:cxnSp>
        <p:nvCxnSpPr>
          <p:cNvPr id="20" name="Straight Connector 19">
            <a:extLst>
              <a:ext uri="{FF2B5EF4-FFF2-40B4-BE49-F238E27FC236}">
                <a16:creationId xmlns:a16="http://schemas.microsoft.com/office/drawing/2014/main" id="{D2AC4171-B5F1-C6B0-7EE8-F872522C9D34}"/>
              </a:ext>
            </a:extLst>
          </p:cNvPr>
          <p:cNvCxnSpPr>
            <a:cxnSpLocks/>
          </p:cNvCxnSpPr>
          <p:nvPr/>
        </p:nvCxnSpPr>
        <p:spPr>
          <a:xfrm flipV="1">
            <a:off x="10220918" y="8377988"/>
            <a:ext cx="3656474" cy="1281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0FF60427-F886-61FB-0561-3C972F3E4F09}"/>
              </a:ext>
            </a:extLst>
          </p:cNvPr>
          <p:cNvCxnSpPr>
            <a:cxnSpLocks/>
          </p:cNvCxnSpPr>
          <p:nvPr/>
        </p:nvCxnSpPr>
        <p:spPr>
          <a:xfrm flipV="1">
            <a:off x="9914992" y="4838700"/>
            <a:ext cx="914400" cy="2810245"/>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F3FC3B0-7C17-07B2-01BF-09C3E05A23AD}"/>
              </a:ext>
            </a:extLst>
          </p:cNvPr>
          <p:cNvCxnSpPr>
            <a:cxnSpLocks/>
          </p:cNvCxnSpPr>
          <p:nvPr/>
        </p:nvCxnSpPr>
        <p:spPr>
          <a:xfrm flipV="1">
            <a:off x="10220918" y="6145393"/>
            <a:ext cx="3707254" cy="1954548"/>
          </a:xfrm>
          <a:prstGeom prst="line">
            <a:avLst/>
          </a:prstGeom>
        </p:spPr>
        <p:style>
          <a:lnRef idx="1">
            <a:schemeClr val="accent2"/>
          </a:lnRef>
          <a:fillRef idx="0">
            <a:schemeClr val="accent2"/>
          </a:fillRef>
          <a:effectRef idx="0">
            <a:schemeClr val="accent2"/>
          </a:effectRef>
          <a:fontRef idx="minor">
            <a:schemeClr val="tx1"/>
          </a:fontRef>
        </p:style>
      </p:cxnSp>
      <p:pic>
        <p:nvPicPr>
          <p:cNvPr id="37" name="Picture 36">
            <a:extLst>
              <a:ext uri="{FF2B5EF4-FFF2-40B4-BE49-F238E27FC236}">
                <a16:creationId xmlns:a16="http://schemas.microsoft.com/office/drawing/2014/main" id="{A72A8186-8F05-AA35-FA71-1CA4E91DBC5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372864" y="2159789"/>
            <a:ext cx="991245" cy="991245"/>
          </a:xfrm>
          <a:prstGeom prst="rect">
            <a:avLst/>
          </a:prstGeom>
        </p:spPr>
      </p:pic>
      <p:cxnSp>
        <p:nvCxnSpPr>
          <p:cNvPr id="40" name="Straight Connector 39">
            <a:extLst>
              <a:ext uri="{FF2B5EF4-FFF2-40B4-BE49-F238E27FC236}">
                <a16:creationId xmlns:a16="http://schemas.microsoft.com/office/drawing/2014/main" id="{597AF46F-6CDB-9268-B2C8-63EAAF43607E}"/>
              </a:ext>
            </a:extLst>
          </p:cNvPr>
          <p:cNvCxnSpPr>
            <a:cxnSpLocks/>
          </p:cNvCxnSpPr>
          <p:nvPr/>
        </p:nvCxnSpPr>
        <p:spPr>
          <a:xfrm flipV="1">
            <a:off x="11923596" y="3860742"/>
            <a:ext cx="3249196" cy="215958"/>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3B0DC4C2-4812-0CDA-D777-0E664EAFD2BF}"/>
              </a:ext>
            </a:extLst>
          </p:cNvPr>
          <p:cNvCxnSpPr>
            <a:cxnSpLocks/>
          </p:cNvCxnSpPr>
          <p:nvPr/>
        </p:nvCxnSpPr>
        <p:spPr>
          <a:xfrm flipV="1">
            <a:off x="11704509" y="2410072"/>
            <a:ext cx="1819318" cy="128304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11873FEE-3547-25B3-4B63-15E2AD100B39}"/>
              </a:ext>
            </a:extLst>
          </p:cNvPr>
          <p:cNvCxnSpPr>
            <a:cxnSpLocks/>
          </p:cNvCxnSpPr>
          <p:nvPr/>
        </p:nvCxnSpPr>
        <p:spPr>
          <a:xfrm>
            <a:off x="7680039" y="2381862"/>
            <a:ext cx="2863439" cy="144347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BB34C418-4C39-5BE1-8146-140488C190A0}"/>
              </a:ext>
            </a:extLst>
          </p:cNvPr>
          <p:cNvCxnSpPr>
            <a:cxnSpLocks/>
          </p:cNvCxnSpPr>
          <p:nvPr/>
        </p:nvCxnSpPr>
        <p:spPr>
          <a:xfrm flipV="1">
            <a:off x="4154898" y="2351160"/>
            <a:ext cx="1523223" cy="315592"/>
          </a:xfrm>
          <a:prstGeom prst="line">
            <a:avLst/>
          </a:prstGeom>
        </p:spPr>
        <p:style>
          <a:lnRef idx="1">
            <a:schemeClr val="accent2"/>
          </a:lnRef>
          <a:fillRef idx="0">
            <a:schemeClr val="accent2"/>
          </a:fillRef>
          <a:effectRef idx="0">
            <a:schemeClr val="accent2"/>
          </a:effectRef>
          <a:fontRef idx="minor">
            <a:schemeClr val="tx1"/>
          </a:fontRef>
        </p:style>
      </p:cxnSp>
      <p:sp>
        <p:nvSpPr>
          <p:cNvPr id="51" name="TextBox 3">
            <a:extLst>
              <a:ext uri="{FF2B5EF4-FFF2-40B4-BE49-F238E27FC236}">
                <a16:creationId xmlns:a16="http://schemas.microsoft.com/office/drawing/2014/main" id="{3DCA86F5-F7C5-1EF3-4F78-FC4A98A9E90B}"/>
              </a:ext>
            </a:extLst>
          </p:cNvPr>
          <p:cNvSpPr txBox="1"/>
          <p:nvPr/>
        </p:nvSpPr>
        <p:spPr>
          <a:xfrm>
            <a:off x="2470327" y="4672366"/>
            <a:ext cx="288342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ON START</a:t>
            </a:r>
          </a:p>
        </p:txBody>
      </p:sp>
      <p:pic>
        <p:nvPicPr>
          <p:cNvPr id="53" name="Picture 52">
            <a:extLst>
              <a:ext uri="{FF2B5EF4-FFF2-40B4-BE49-F238E27FC236}">
                <a16:creationId xmlns:a16="http://schemas.microsoft.com/office/drawing/2014/main" id="{AE49484E-3732-68DC-B971-1526C6448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8735064" y="8077040"/>
            <a:ext cx="172599" cy="172599"/>
          </a:xfrm>
          <a:prstGeom prst="rect">
            <a:avLst/>
          </a:prstGeom>
        </p:spPr>
      </p:pic>
      <p:pic>
        <p:nvPicPr>
          <p:cNvPr id="54" name="Picture 53">
            <a:extLst>
              <a:ext uri="{FF2B5EF4-FFF2-40B4-BE49-F238E27FC236}">
                <a16:creationId xmlns:a16="http://schemas.microsoft.com/office/drawing/2014/main" id="{0B31F457-7B6B-7379-3565-0F352FBA0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800590" y="7788143"/>
            <a:ext cx="172599" cy="172599"/>
          </a:xfrm>
          <a:prstGeom prst="rect">
            <a:avLst/>
          </a:prstGeom>
        </p:spPr>
      </p:pic>
      <p:pic>
        <p:nvPicPr>
          <p:cNvPr id="55" name="Picture 54">
            <a:extLst>
              <a:ext uri="{FF2B5EF4-FFF2-40B4-BE49-F238E27FC236}">
                <a16:creationId xmlns:a16="http://schemas.microsoft.com/office/drawing/2014/main" id="{3D91292E-7D78-6B9D-92A4-D17E635B11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998589" y="8099941"/>
            <a:ext cx="172599" cy="172599"/>
          </a:xfrm>
          <a:prstGeom prst="rect">
            <a:avLst/>
          </a:prstGeom>
        </p:spPr>
      </p:pic>
      <p:pic>
        <p:nvPicPr>
          <p:cNvPr id="56" name="Picture 55">
            <a:extLst>
              <a:ext uri="{FF2B5EF4-FFF2-40B4-BE49-F238E27FC236}">
                <a16:creationId xmlns:a16="http://schemas.microsoft.com/office/drawing/2014/main" id="{484700DB-4D4F-9593-8EAB-0751B16556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930841" y="8338578"/>
            <a:ext cx="172599" cy="172599"/>
          </a:xfrm>
          <a:prstGeom prst="rect">
            <a:avLst/>
          </a:prstGeom>
        </p:spPr>
      </p:pic>
      <p:pic>
        <p:nvPicPr>
          <p:cNvPr id="57" name="Picture 56">
            <a:extLst>
              <a:ext uri="{FF2B5EF4-FFF2-40B4-BE49-F238E27FC236}">
                <a16:creationId xmlns:a16="http://schemas.microsoft.com/office/drawing/2014/main" id="{65611C96-30B9-3A63-5230-38C16987E5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7406075" y="2203854"/>
            <a:ext cx="172599" cy="172599"/>
          </a:xfrm>
          <a:prstGeom prst="rect">
            <a:avLst/>
          </a:prstGeom>
        </p:spPr>
      </p:pic>
      <p:sp>
        <p:nvSpPr>
          <p:cNvPr id="59" name="TextBox 5">
            <a:extLst>
              <a:ext uri="{FF2B5EF4-FFF2-40B4-BE49-F238E27FC236}">
                <a16:creationId xmlns:a16="http://schemas.microsoft.com/office/drawing/2014/main" id="{37068B78-D4BB-E31F-731C-FCF34FFEE827}"/>
              </a:ext>
            </a:extLst>
          </p:cNvPr>
          <p:cNvSpPr txBox="1"/>
          <p:nvPr/>
        </p:nvSpPr>
        <p:spPr>
          <a:xfrm>
            <a:off x="5326904" y="618045"/>
            <a:ext cx="1331803" cy="51693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IPS server</a:t>
            </a:r>
          </a:p>
        </p:txBody>
      </p:sp>
      <p:sp>
        <p:nvSpPr>
          <p:cNvPr id="60" name="TextBox 5">
            <a:extLst>
              <a:ext uri="{FF2B5EF4-FFF2-40B4-BE49-F238E27FC236}">
                <a16:creationId xmlns:a16="http://schemas.microsoft.com/office/drawing/2014/main" id="{5C99875E-048A-839C-87AD-FA6EE556982E}"/>
              </a:ext>
            </a:extLst>
          </p:cNvPr>
          <p:cNvSpPr txBox="1"/>
          <p:nvPr/>
        </p:nvSpPr>
        <p:spPr>
          <a:xfrm>
            <a:off x="10426419" y="2659399"/>
            <a:ext cx="1331803" cy="51693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Internet</a:t>
            </a:r>
          </a:p>
        </p:txBody>
      </p:sp>
      <p:sp>
        <p:nvSpPr>
          <p:cNvPr id="61" name="TextBox 5">
            <a:extLst>
              <a:ext uri="{FF2B5EF4-FFF2-40B4-BE49-F238E27FC236}">
                <a16:creationId xmlns:a16="http://schemas.microsoft.com/office/drawing/2014/main" id="{46227DC6-FD23-6272-AE13-75A69DBC2824}"/>
              </a:ext>
            </a:extLst>
          </p:cNvPr>
          <p:cNvSpPr txBox="1"/>
          <p:nvPr/>
        </p:nvSpPr>
        <p:spPr>
          <a:xfrm>
            <a:off x="12796320" y="1215798"/>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Malicious website</a:t>
            </a:r>
          </a:p>
        </p:txBody>
      </p:sp>
      <p:sp>
        <p:nvSpPr>
          <p:cNvPr id="62" name="TextBox 5">
            <a:extLst>
              <a:ext uri="{FF2B5EF4-FFF2-40B4-BE49-F238E27FC236}">
                <a16:creationId xmlns:a16="http://schemas.microsoft.com/office/drawing/2014/main" id="{97320AE3-2C94-6B03-FA36-22D843794E3C}"/>
              </a:ext>
            </a:extLst>
          </p:cNvPr>
          <p:cNvSpPr txBox="1"/>
          <p:nvPr/>
        </p:nvSpPr>
        <p:spPr>
          <a:xfrm>
            <a:off x="14503978" y="2784278"/>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Genuine website</a:t>
            </a:r>
          </a:p>
        </p:txBody>
      </p:sp>
      <p:sp>
        <p:nvSpPr>
          <p:cNvPr id="63" name="TextBox 5">
            <a:extLst>
              <a:ext uri="{FF2B5EF4-FFF2-40B4-BE49-F238E27FC236}">
                <a16:creationId xmlns:a16="http://schemas.microsoft.com/office/drawing/2014/main" id="{3CFEF874-4BCC-F835-5564-A1FA94757DD5}"/>
              </a:ext>
            </a:extLst>
          </p:cNvPr>
          <p:cNvSpPr txBox="1"/>
          <p:nvPr/>
        </p:nvSpPr>
        <p:spPr>
          <a:xfrm>
            <a:off x="14002005" y="6521985"/>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Whitelist</a:t>
            </a:r>
          </a:p>
        </p:txBody>
      </p:sp>
      <p:sp>
        <p:nvSpPr>
          <p:cNvPr id="64" name="TextBox 5">
            <a:extLst>
              <a:ext uri="{FF2B5EF4-FFF2-40B4-BE49-F238E27FC236}">
                <a16:creationId xmlns:a16="http://schemas.microsoft.com/office/drawing/2014/main" id="{0F5A0616-3F67-0E75-4396-8928D1E448FB}"/>
              </a:ext>
            </a:extLst>
          </p:cNvPr>
          <p:cNvSpPr txBox="1"/>
          <p:nvPr/>
        </p:nvSpPr>
        <p:spPr>
          <a:xfrm>
            <a:off x="13835844" y="8918484"/>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Blacklist</a:t>
            </a:r>
          </a:p>
        </p:txBody>
      </p:sp>
      <p:sp>
        <p:nvSpPr>
          <p:cNvPr id="65" name="TextBox 5">
            <a:extLst>
              <a:ext uri="{FF2B5EF4-FFF2-40B4-BE49-F238E27FC236}">
                <a16:creationId xmlns:a16="http://schemas.microsoft.com/office/drawing/2014/main" id="{0F507683-8003-BCD6-AABF-0831265DA532}"/>
              </a:ext>
            </a:extLst>
          </p:cNvPr>
          <p:cNvSpPr txBox="1"/>
          <p:nvPr/>
        </p:nvSpPr>
        <p:spPr>
          <a:xfrm>
            <a:off x="6323337" y="7824012"/>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Browser/User</a:t>
            </a:r>
          </a:p>
        </p:txBody>
      </p:sp>
      <p:sp>
        <p:nvSpPr>
          <p:cNvPr id="66" name="TextBox 5">
            <a:extLst>
              <a:ext uri="{FF2B5EF4-FFF2-40B4-BE49-F238E27FC236}">
                <a16:creationId xmlns:a16="http://schemas.microsoft.com/office/drawing/2014/main" id="{8CAC2F14-EFDC-DB60-5C32-81C82C821323}"/>
              </a:ext>
            </a:extLst>
          </p:cNvPr>
          <p:cNvSpPr txBox="1"/>
          <p:nvPr/>
        </p:nvSpPr>
        <p:spPr>
          <a:xfrm>
            <a:off x="2648474" y="1350406"/>
            <a:ext cx="1641024"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Firebase</a:t>
            </a:r>
          </a:p>
        </p:txBody>
      </p:sp>
      <p:cxnSp>
        <p:nvCxnSpPr>
          <p:cNvPr id="67" name="Straight Connector 66">
            <a:extLst>
              <a:ext uri="{FF2B5EF4-FFF2-40B4-BE49-F238E27FC236}">
                <a16:creationId xmlns:a16="http://schemas.microsoft.com/office/drawing/2014/main" id="{FA9EE1E2-4F06-8AA2-E544-400041617356}"/>
              </a:ext>
            </a:extLst>
          </p:cNvPr>
          <p:cNvCxnSpPr>
            <a:cxnSpLocks/>
          </p:cNvCxnSpPr>
          <p:nvPr/>
        </p:nvCxnSpPr>
        <p:spPr>
          <a:xfrm>
            <a:off x="3912038" y="2822287"/>
            <a:ext cx="4543275" cy="4965856"/>
          </a:xfrm>
          <a:prstGeom prst="line">
            <a:avLst/>
          </a:prstGeom>
        </p:spPr>
        <p:style>
          <a:lnRef idx="1">
            <a:schemeClr val="accent2"/>
          </a:lnRef>
          <a:fillRef idx="0">
            <a:schemeClr val="accent2"/>
          </a:fillRef>
          <a:effectRef idx="0">
            <a:schemeClr val="accent2"/>
          </a:effectRef>
          <a:fontRef idx="minor">
            <a:schemeClr val="tx1"/>
          </a:fontRef>
        </p:style>
      </p:cxnSp>
      <p:pic>
        <p:nvPicPr>
          <p:cNvPr id="69" name="Picture 68">
            <a:extLst>
              <a:ext uri="{FF2B5EF4-FFF2-40B4-BE49-F238E27FC236}">
                <a16:creationId xmlns:a16="http://schemas.microsoft.com/office/drawing/2014/main" id="{F9B2F400-2716-016D-4181-0935EDF7C8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339306" y="2060408"/>
            <a:ext cx="172599" cy="172599"/>
          </a:xfrm>
          <a:prstGeom prst="rect">
            <a:avLst/>
          </a:prstGeom>
        </p:spPr>
      </p:pic>
      <p:sp>
        <p:nvSpPr>
          <p:cNvPr id="71" name="TextBox 5">
            <a:extLst>
              <a:ext uri="{FF2B5EF4-FFF2-40B4-BE49-F238E27FC236}">
                <a16:creationId xmlns:a16="http://schemas.microsoft.com/office/drawing/2014/main" id="{BD16F309-222C-653D-E68C-2122A4BE3B72}"/>
              </a:ext>
            </a:extLst>
          </p:cNvPr>
          <p:cNvSpPr txBox="1"/>
          <p:nvPr/>
        </p:nvSpPr>
        <p:spPr>
          <a:xfrm>
            <a:off x="2656070" y="6119773"/>
            <a:ext cx="2580660" cy="3599062"/>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Browser will fetch the whitelist and blacklist from the firebase and store the lists in the local whitelist and blacklist</a:t>
            </a:r>
          </a:p>
        </p:txBody>
      </p:sp>
      <p:sp>
        <p:nvSpPr>
          <p:cNvPr id="72" name="TextBox 3">
            <a:extLst>
              <a:ext uri="{FF2B5EF4-FFF2-40B4-BE49-F238E27FC236}">
                <a16:creationId xmlns:a16="http://schemas.microsoft.com/office/drawing/2014/main" id="{EACBCD92-5748-8368-A00F-5A0D411C3455}"/>
              </a:ext>
            </a:extLst>
          </p:cNvPr>
          <p:cNvSpPr txBox="1"/>
          <p:nvPr/>
        </p:nvSpPr>
        <p:spPr>
          <a:xfrm>
            <a:off x="2373674" y="4686804"/>
            <a:ext cx="3219823"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USER SEARCH</a:t>
            </a:r>
          </a:p>
        </p:txBody>
      </p:sp>
      <p:sp>
        <p:nvSpPr>
          <p:cNvPr id="73" name="TextBox 5">
            <a:extLst>
              <a:ext uri="{FF2B5EF4-FFF2-40B4-BE49-F238E27FC236}">
                <a16:creationId xmlns:a16="http://schemas.microsoft.com/office/drawing/2014/main" id="{859D5D62-9B9A-FB86-5E95-EE80E231B032}"/>
              </a:ext>
            </a:extLst>
          </p:cNvPr>
          <p:cNvSpPr txBox="1"/>
          <p:nvPr/>
        </p:nvSpPr>
        <p:spPr>
          <a:xfrm>
            <a:off x="2693256" y="6134211"/>
            <a:ext cx="2580660" cy="2983509"/>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when the user will search a website the domain name will be first searched in the lists</a:t>
            </a:r>
          </a:p>
        </p:txBody>
      </p:sp>
      <p:sp>
        <p:nvSpPr>
          <p:cNvPr id="75" name="TextBox 5">
            <a:extLst>
              <a:ext uri="{FF2B5EF4-FFF2-40B4-BE49-F238E27FC236}">
                <a16:creationId xmlns:a16="http://schemas.microsoft.com/office/drawing/2014/main" id="{60A74D9A-BCA5-1396-03EB-E670310CB9C2}"/>
              </a:ext>
            </a:extLst>
          </p:cNvPr>
          <p:cNvSpPr txBox="1"/>
          <p:nvPr/>
        </p:nvSpPr>
        <p:spPr>
          <a:xfrm>
            <a:off x="2686566" y="6141394"/>
            <a:ext cx="2580660" cy="175240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if the site is in blacklist the website will be blocked</a:t>
            </a:r>
          </a:p>
        </p:txBody>
      </p:sp>
      <p:pic>
        <p:nvPicPr>
          <p:cNvPr id="79" name="Picture 78">
            <a:extLst>
              <a:ext uri="{FF2B5EF4-FFF2-40B4-BE49-F238E27FC236}">
                <a16:creationId xmlns:a16="http://schemas.microsoft.com/office/drawing/2014/main" id="{0A8E97CA-A485-6EB4-7BE9-5E21A525722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4030759" y="5668253"/>
            <a:ext cx="882545" cy="882545"/>
          </a:xfrm>
          <a:prstGeom prst="rect">
            <a:avLst/>
          </a:prstGeom>
        </p:spPr>
      </p:pic>
      <p:pic>
        <p:nvPicPr>
          <p:cNvPr id="81" name="Picture 80">
            <a:extLst>
              <a:ext uri="{FF2B5EF4-FFF2-40B4-BE49-F238E27FC236}">
                <a16:creationId xmlns:a16="http://schemas.microsoft.com/office/drawing/2014/main" id="{E792C667-BA62-C89C-9D70-D04D05D705E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4029239" y="7991420"/>
            <a:ext cx="885586" cy="885586"/>
          </a:xfrm>
          <a:prstGeom prst="rect">
            <a:avLst/>
          </a:prstGeom>
        </p:spPr>
      </p:pic>
      <p:sp>
        <p:nvSpPr>
          <p:cNvPr id="83" name="TextBox 5">
            <a:extLst>
              <a:ext uri="{FF2B5EF4-FFF2-40B4-BE49-F238E27FC236}">
                <a16:creationId xmlns:a16="http://schemas.microsoft.com/office/drawing/2014/main" id="{D908FE9C-089A-DCED-BE2F-E092133FA19D}"/>
              </a:ext>
            </a:extLst>
          </p:cNvPr>
          <p:cNvSpPr txBox="1"/>
          <p:nvPr/>
        </p:nvSpPr>
        <p:spPr>
          <a:xfrm>
            <a:off x="2681486" y="6148613"/>
            <a:ext cx="2580660" cy="175240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if the site is in whitelist the website will be loaded</a:t>
            </a:r>
          </a:p>
        </p:txBody>
      </p:sp>
      <p:sp>
        <p:nvSpPr>
          <p:cNvPr id="87" name="TextBox 5">
            <a:extLst>
              <a:ext uri="{FF2B5EF4-FFF2-40B4-BE49-F238E27FC236}">
                <a16:creationId xmlns:a16="http://schemas.microsoft.com/office/drawing/2014/main" id="{6E25A66A-5D0B-0653-85E1-5E42D7796166}"/>
              </a:ext>
            </a:extLst>
          </p:cNvPr>
          <p:cNvSpPr txBox="1"/>
          <p:nvPr/>
        </p:nvSpPr>
        <p:spPr>
          <a:xfrm>
            <a:off x="2650946" y="6148613"/>
            <a:ext cx="2580660" cy="2367956"/>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if the site is not in both lists means it is not analyzed before so the URL is sent to IPS</a:t>
            </a:r>
          </a:p>
        </p:txBody>
      </p:sp>
      <p:pic>
        <p:nvPicPr>
          <p:cNvPr id="88" name="Picture 87">
            <a:extLst>
              <a:ext uri="{FF2B5EF4-FFF2-40B4-BE49-F238E27FC236}">
                <a16:creationId xmlns:a16="http://schemas.microsoft.com/office/drawing/2014/main" id="{ED089843-C27A-D208-11D4-531DEDEC73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15172792" y="3774442"/>
            <a:ext cx="172599" cy="172599"/>
          </a:xfrm>
          <a:prstGeom prst="rect">
            <a:avLst/>
          </a:prstGeom>
        </p:spPr>
      </p:pic>
      <p:sp>
        <p:nvSpPr>
          <p:cNvPr id="94" name="TextBox 5">
            <a:extLst>
              <a:ext uri="{FF2B5EF4-FFF2-40B4-BE49-F238E27FC236}">
                <a16:creationId xmlns:a16="http://schemas.microsoft.com/office/drawing/2014/main" id="{B08CA9D4-390E-55B8-0F55-3CDB472D71D7}"/>
              </a:ext>
            </a:extLst>
          </p:cNvPr>
          <p:cNvSpPr txBox="1"/>
          <p:nvPr/>
        </p:nvSpPr>
        <p:spPr>
          <a:xfrm>
            <a:off x="2725042" y="6302620"/>
            <a:ext cx="2580660" cy="2983509"/>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IPS will analyze the site using response codes, html content in that site and using the </a:t>
            </a:r>
            <a:r>
              <a:rPr lang="en-US" dirty="0" err="1">
                <a:solidFill>
                  <a:srgbClr val="FFFFFF"/>
                </a:solidFill>
                <a:latin typeface="Canva Sans"/>
              </a:rPr>
              <a:t>VirusTotal</a:t>
            </a:r>
            <a:r>
              <a:rPr lang="en-US" dirty="0">
                <a:solidFill>
                  <a:srgbClr val="FFFFFF"/>
                </a:solidFill>
                <a:latin typeface="Canva Sans"/>
              </a:rPr>
              <a:t> database</a:t>
            </a:r>
          </a:p>
        </p:txBody>
      </p:sp>
      <p:sp>
        <p:nvSpPr>
          <p:cNvPr id="99" name="TextBox 5">
            <a:extLst>
              <a:ext uri="{FF2B5EF4-FFF2-40B4-BE49-F238E27FC236}">
                <a16:creationId xmlns:a16="http://schemas.microsoft.com/office/drawing/2014/main" id="{1660F3CF-9518-3BA4-8722-DC85B886F0B3}"/>
              </a:ext>
            </a:extLst>
          </p:cNvPr>
          <p:cNvSpPr txBox="1"/>
          <p:nvPr/>
        </p:nvSpPr>
        <p:spPr>
          <a:xfrm>
            <a:off x="2749792" y="6126121"/>
            <a:ext cx="2580660" cy="2367956"/>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after that a decision will be made by IPS, that the site is malicious or not</a:t>
            </a:r>
          </a:p>
        </p:txBody>
      </p:sp>
      <p:pic>
        <p:nvPicPr>
          <p:cNvPr id="101" name="Picture 100">
            <a:extLst>
              <a:ext uri="{FF2B5EF4-FFF2-40B4-BE49-F238E27FC236}">
                <a16:creationId xmlns:a16="http://schemas.microsoft.com/office/drawing/2014/main" id="{C0260B74-DE1C-84A2-F42B-DEAF8CF04EA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60069" y="1255372"/>
            <a:ext cx="835006" cy="835006"/>
          </a:xfrm>
          <a:prstGeom prst="rect">
            <a:avLst/>
          </a:prstGeom>
        </p:spPr>
      </p:pic>
      <p:sp>
        <p:nvSpPr>
          <p:cNvPr id="102" name="TextBox 5">
            <a:extLst>
              <a:ext uri="{FF2B5EF4-FFF2-40B4-BE49-F238E27FC236}">
                <a16:creationId xmlns:a16="http://schemas.microsoft.com/office/drawing/2014/main" id="{7260E943-174A-1548-D87C-21CA15ED8893}"/>
              </a:ext>
            </a:extLst>
          </p:cNvPr>
          <p:cNvSpPr txBox="1"/>
          <p:nvPr/>
        </p:nvSpPr>
        <p:spPr>
          <a:xfrm>
            <a:off x="838200" y="5660829"/>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RESPONSE WILL BE SENT</a:t>
            </a:r>
          </a:p>
        </p:txBody>
      </p:sp>
      <p:sp>
        <p:nvSpPr>
          <p:cNvPr id="103" name="TextBox 5">
            <a:extLst>
              <a:ext uri="{FF2B5EF4-FFF2-40B4-BE49-F238E27FC236}">
                <a16:creationId xmlns:a16="http://schemas.microsoft.com/office/drawing/2014/main" id="{28C578A6-BEDE-B4F6-32DE-41BF3DD8A294}"/>
              </a:ext>
            </a:extLst>
          </p:cNvPr>
          <p:cNvSpPr txBox="1"/>
          <p:nvPr/>
        </p:nvSpPr>
        <p:spPr>
          <a:xfrm>
            <a:off x="2687199" y="6126121"/>
            <a:ext cx="2580660" cy="3599062"/>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a response will be sent back to the browser and the site will be added in the blacklist if malicious and whitelist if genuine</a:t>
            </a:r>
          </a:p>
        </p:txBody>
      </p:sp>
      <p:sp>
        <p:nvSpPr>
          <p:cNvPr id="104" name="TextBox 5">
            <a:extLst>
              <a:ext uri="{FF2B5EF4-FFF2-40B4-BE49-F238E27FC236}">
                <a16:creationId xmlns:a16="http://schemas.microsoft.com/office/drawing/2014/main" id="{439963B8-A1AA-BFB2-9EED-F200D2536101}"/>
              </a:ext>
            </a:extLst>
          </p:cNvPr>
          <p:cNvSpPr txBox="1"/>
          <p:nvPr/>
        </p:nvSpPr>
        <p:spPr>
          <a:xfrm>
            <a:off x="928121" y="5661297"/>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BROWSER’S ACTION</a:t>
            </a:r>
          </a:p>
        </p:txBody>
      </p:sp>
      <p:sp>
        <p:nvSpPr>
          <p:cNvPr id="105" name="TextBox 5">
            <a:extLst>
              <a:ext uri="{FF2B5EF4-FFF2-40B4-BE49-F238E27FC236}">
                <a16:creationId xmlns:a16="http://schemas.microsoft.com/office/drawing/2014/main" id="{5460D291-315F-2291-5099-BB19BC61629F}"/>
              </a:ext>
            </a:extLst>
          </p:cNvPr>
          <p:cNvSpPr txBox="1"/>
          <p:nvPr/>
        </p:nvSpPr>
        <p:spPr>
          <a:xfrm>
            <a:off x="2777120" y="6126589"/>
            <a:ext cx="2580660" cy="3599062"/>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the browser will add the site to its list and either block or load the site</a:t>
            </a:r>
          </a:p>
          <a:p>
            <a:pPr algn="ctr">
              <a:lnSpc>
                <a:spcPts val="4759"/>
              </a:lnSpc>
            </a:pPr>
            <a:r>
              <a:rPr lang="en-US" dirty="0">
                <a:solidFill>
                  <a:srgbClr val="FFFFFF"/>
                </a:solidFill>
                <a:latin typeface="Canva Sans"/>
              </a:rPr>
              <a:t>According to the decision</a:t>
            </a:r>
          </a:p>
        </p:txBody>
      </p:sp>
      <p:sp>
        <p:nvSpPr>
          <p:cNvPr id="2" name="Freeform 2"/>
          <p:cNvSpPr/>
          <p:nvPr/>
        </p:nvSpPr>
        <p:spPr>
          <a:xfrm>
            <a:off x="8367707" y="7665206"/>
            <a:ext cx="1916469" cy="1691941"/>
          </a:xfrm>
          <a:custGeom>
            <a:avLst/>
            <a:gdLst/>
            <a:ahLst/>
            <a:cxnLst/>
            <a:rect l="l" t="t" r="r" b="b"/>
            <a:pathLst>
              <a:path w="1916469" h="1691941">
                <a:moveTo>
                  <a:pt x="0" y="0"/>
                </a:moveTo>
                <a:lnTo>
                  <a:pt x="1916469" y="0"/>
                </a:lnTo>
                <a:lnTo>
                  <a:pt x="1916469" y="1691941"/>
                </a:lnTo>
                <a:lnTo>
                  <a:pt x="0" y="1691941"/>
                </a:lnTo>
                <a:lnTo>
                  <a:pt x="0" y="0"/>
                </a:lnTo>
                <a:close/>
              </a:path>
            </a:pathLst>
          </a:custGeom>
          <a:blipFill>
            <a:blip r:embed="rId21"/>
            <a:stretch>
              <a:fillRect t="-1801"/>
            </a:stretch>
          </a:blipFill>
        </p:spPr>
      </p:sp>
      <p:pic>
        <p:nvPicPr>
          <p:cNvPr id="77" name="Picture 76">
            <a:extLst>
              <a:ext uri="{FF2B5EF4-FFF2-40B4-BE49-F238E27FC236}">
                <a16:creationId xmlns:a16="http://schemas.microsoft.com/office/drawing/2014/main" id="{5A66BD86-0552-241A-DEF7-0FD59776B02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17789" y="7665206"/>
            <a:ext cx="1744390" cy="1222527"/>
          </a:xfrm>
          <a:prstGeom prst="rect">
            <a:avLst/>
          </a:prstGeom>
        </p:spPr>
      </p:pic>
      <p:pic>
        <p:nvPicPr>
          <p:cNvPr id="107" name="Picture 106">
            <a:extLst>
              <a:ext uri="{FF2B5EF4-FFF2-40B4-BE49-F238E27FC236}">
                <a16:creationId xmlns:a16="http://schemas.microsoft.com/office/drawing/2014/main" id="{C34D293E-4A48-6163-6280-A67D37112A45}"/>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970336" y="7862148"/>
            <a:ext cx="774981" cy="7749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0"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500"/>
                                        <p:tgtEl>
                                          <p:spTgt spid="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6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par>
                                <p:cTn id="92" presetID="1"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childTnLst>
                          </p:cTn>
                        </p:par>
                        <p:par>
                          <p:cTn id="94" fill="hold">
                            <p:stCondLst>
                              <p:cond delay="500"/>
                            </p:stCondLst>
                            <p:childTnLst>
                              <p:par>
                                <p:cTn id="95" presetID="49" presetClass="path" presetSubtype="0" accel="50000" decel="50000" fill="hold" nodeType="afterEffect">
                                  <p:stCondLst>
                                    <p:cond delay="0"/>
                                  </p:stCondLst>
                                  <p:childTnLst>
                                    <p:animMotion origin="layout" path="M -2.77778E-7 2.46914E-6 L 0.25807 0.50432 " pathEditMode="relative" rAng="0" ptsTypes="AA">
                                      <p:cBhvr>
                                        <p:cTn id="96" dur="2000" fill="hold"/>
                                        <p:tgtEl>
                                          <p:spTgt spid="58"/>
                                        </p:tgtEl>
                                        <p:attrNameLst>
                                          <p:attrName>ppt_x</p:attrName>
                                          <p:attrName>ppt_y</p:attrName>
                                        </p:attrNameLst>
                                      </p:cBhvr>
                                      <p:rCtr x="12899" y="25216"/>
                                    </p:animMotion>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51"/>
                                        </p:tgtEl>
                                      </p:cBhvr>
                                    </p:animEffect>
                                    <p:set>
                                      <p:cBhvr>
                                        <p:cTn id="101" dur="1" fill="hold">
                                          <p:stCondLst>
                                            <p:cond delay="499"/>
                                          </p:stCondLst>
                                        </p:cTn>
                                        <p:tgtEl>
                                          <p:spTgt spid="5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71"/>
                                        </p:tgtEl>
                                      </p:cBhvr>
                                    </p:animEffect>
                                    <p:set>
                                      <p:cBhvr>
                                        <p:cTn id="104" dur="1" fill="hold">
                                          <p:stCondLst>
                                            <p:cond delay="499"/>
                                          </p:stCondLst>
                                        </p:cTn>
                                        <p:tgtEl>
                                          <p:spTgt spid="7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500"/>
                                        <p:tgtEl>
                                          <p:spTgt spid="73"/>
                                        </p:tgtEl>
                                      </p:cBhvr>
                                    </p:animEffect>
                                  </p:childTnLst>
                                </p:cTn>
                              </p:par>
                            </p:childTnLst>
                          </p:cTn>
                        </p:par>
                        <p:par>
                          <p:cTn id="113" fill="hold">
                            <p:stCondLst>
                              <p:cond delay="500"/>
                            </p:stCondLst>
                            <p:childTnLst>
                              <p:par>
                                <p:cTn id="114" presetID="63" presetClass="path" presetSubtype="0" accel="50000" decel="50000" fill="hold" nodeType="afterEffect">
                                  <p:stCondLst>
                                    <p:cond delay="0"/>
                                  </p:stCondLst>
                                  <p:childTnLst>
                                    <p:animMotion origin="layout" path="M -3.05556E-6 -1.48148E-6 L 0.20886 -0.00123 " pathEditMode="relative" rAng="0" ptsTypes="AA">
                                      <p:cBhvr>
                                        <p:cTn id="115" dur="2000" fill="hold"/>
                                        <p:tgtEl>
                                          <p:spTgt spid="56"/>
                                        </p:tgtEl>
                                        <p:attrNameLst>
                                          <p:attrName>ppt_x</p:attrName>
                                          <p:attrName>ppt_y</p:attrName>
                                        </p:attrNameLst>
                                      </p:cBhvr>
                                      <p:rCtr x="10443" y="-62"/>
                                    </p:animMotion>
                                  </p:childTnLst>
                                </p:cTn>
                              </p:par>
                              <p:par>
                                <p:cTn id="116" presetID="63" presetClass="path" presetSubtype="0" accel="50000" decel="50000" fill="hold" nodeType="withEffect">
                                  <p:stCondLst>
                                    <p:cond delay="0"/>
                                  </p:stCondLst>
                                  <p:childTnLst>
                                    <p:animMotion origin="layout" path="M 1.11111E-6 9.87654E-7 L 0.21415 -0.20509 " pathEditMode="relative" rAng="0" ptsTypes="AA">
                                      <p:cBhvr>
                                        <p:cTn id="117" dur="2000" fill="hold"/>
                                        <p:tgtEl>
                                          <p:spTgt spid="55"/>
                                        </p:tgtEl>
                                        <p:attrNameLst>
                                          <p:attrName>ppt_x</p:attrName>
                                          <p:attrName>ppt_y</p:attrName>
                                        </p:attrNameLst>
                                      </p:cBhvr>
                                      <p:rCtr x="10703" y="-10262"/>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72"/>
                                        </p:tgtEl>
                                      </p:cBhvr>
                                    </p:animEffect>
                                    <p:set>
                                      <p:cBhvr>
                                        <p:cTn id="122" dur="1" fill="hold">
                                          <p:stCondLst>
                                            <p:cond delay="499"/>
                                          </p:stCondLst>
                                        </p:cTn>
                                        <p:tgtEl>
                                          <p:spTgt spid="7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73"/>
                                        </p:tgtEl>
                                      </p:cBhvr>
                                    </p:animEffect>
                                    <p:set>
                                      <p:cBhvr>
                                        <p:cTn id="125" dur="1" fill="hold">
                                          <p:stCondLst>
                                            <p:cond delay="499"/>
                                          </p:stCondLst>
                                        </p:cTn>
                                        <p:tgtEl>
                                          <p:spTgt spid="73"/>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74"/>
                                        </p:tgtEl>
                                        <p:attrNameLst>
                                          <p:attrName>style.visibility</p:attrName>
                                        </p:attrNameLst>
                                      </p:cBhvr>
                                      <p:to>
                                        <p:strVal val="visible"/>
                                      </p:to>
                                    </p:set>
                                    <p:animEffect transition="in" filter="fade">
                                      <p:cBhvr>
                                        <p:cTn id="130" dur="500"/>
                                        <p:tgtEl>
                                          <p:spTgt spid="7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5"/>
                                        </p:tgtEl>
                                        <p:attrNameLst>
                                          <p:attrName>style.visibility</p:attrName>
                                        </p:attrNameLst>
                                      </p:cBhvr>
                                      <p:to>
                                        <p:strVal val="visible"/>
                                      </p:to>
                                    </p:set>
                                    <p:animEffect transition="in" filter="fade">
                                      <p:cBhvr>
                                        <p:cTn id="133" dur="500"/>
                                        <p:tgtEl>
                                          <p:spTgt spid="7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81"/>
                                        </p:tgtEl>
                                        <p:attrNameLst>
                                          <p:attrName>style.visibility</p:attrName>
                                        </p:attrNameLst>
                                      </p:cBhvr>
                                      <p:to>
                                        <p:strVal val="visible"/>
                                      </p:to>
                                    </p:set>
                                    <p:animEffect transition="in" filter="fade">
                                      <p:cBhvr>
                                        <p:cTn id="138" dur="500"/>
                                        <p:tgtEl>
                                          <p:spTgt spid="81"/>
                                        </p:tgtEl>
                                      </p:cBhvr>
                                    </p:animEffect>
                                  </p:childTnLst>
                                </p:cTn>
                              </p:par>
                            </p:childTnLst>
                          </p:cTn>
                        </p:par>
                        <p:par>
                          <p:cTn id="139" fill="hold">
                            <p:stCondLst>
                              <p:cond delay="500"/>
                            </p:stCondLst>
                            <p:childTnLst>
                              <p:par>
                                <p:cTn id="140" presetID="1" presetClass="entr" presetSubtype="0" fill="hold" nodeType="afterEffect">
                                  <p:stCondLst>
                                    <p:cond delay="0"/>
                                  </p:stCondLst>
                                  <p:childTnLst>
                                    <p:set>
                                      <p:cBhvr>
                                        <p:cTn id="141" dur="1" fill="hold">
                                          <p:stCondLst>
                                            <p:cond delay="0"/>
                                          </p:stCondLst>
                                        </p:cTn>
                                        <p:tgtEl>
                                          <p:spTgt spid="77"/>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74"/>
                                        </p:tgtEl>
                                      </p:cBhvr>
                                    </p:animEffect>
                                    <p:set>
                                      <p:cBhvr>
                                        <p:cTn id="146" dur="1" fill="hold">
                                          <p:stCondLst>
                                            <p:cond delay="499"/>
                                          </p:stCondLst>
                                        </p:cTn>
                                        <p:tgtEl>
                                          <p:spTgt spid="74"/>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75"/>
                                        </p:tgtEl>
                                      </p:cBhvr>
                                    </p:animEffect>
                                    <p:set>
                                      <p:cBhvr>
                                        <p:cTn id="149" dur="1" fill="hold">
                                          <p:stCondLst>
                                            <p:cond delay="499"/>
                                          </p:stCondLst>
                                        </p:cTn>
                                        <p:tgtEl>
                                          <p:spTgt spid="75"/>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81"/>
                                        </p:tgtEl>
                                      </p:cBhvr>
                                    </p:animEffect>
                                    <p:set>
                                      <p:cBhvr>
                                        <p:cTn id="152" dur="1" fill="hold">
                                          <p:stCondLst>
                                            <p:cond delay="499"/>
                                          </p:stCondLst>
                                        </p:cTn>
                                        <p:tgtEl>
                                          <p:spTgt spid="81"/>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500"/>
                                        <p:tgtEl>
                                          <p:spTgt spid="77"/>
                                        </p:tgtEl>
                                      </p:cBhvr>
                                    </p:animEffect>
                                    <p:set>
                                      <p:cBhvr>
                                        <p:cTn id="155" dur="1" fill="hold">
                                          <p:stCondLst>
                                            <p:cond delay="499"/>
                                          </p:stCondLst>
                                        </p:cTn>
                                        <p:tgtEl>
                                          <p:spTgt spid="77"/>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500"/>
                                        <p:tgtEl>
                                          <p:spTgt spid="83"/>
                                        </p:tgtEl>
                                      </p:cBhvr>
                                    </p:animEffect>
                                  </p:childTnLst>
                                </p:cTn>
                              </p:par>
                            </p:childTnLst>
                          </p:cTn>
                        </p:par>
                        <p:par>
                          <p:cTn id="164" fill="hold">
                            <p:stCondLst>
                              <p:cond delay="500"/>
                            </p:stCondLst>
                            <p:childTnLst>
                              <p:par>
                                <p:cTn id="165" presetID="10" presetClass="entr" presetSubtype="0" fill="hold" nodeType="after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par>
                          <p:cTn id="168" fill="hold">
                            <p:stCondLst>
                              <p:cond delay="1000"/>
                            </p:stCondLst>
                            <p:childTnLst>
                              <p:par>
                                <p:cTn id="169" presetID="1" presetClass="entr" presetSubtype="0" fill="hold" nodeType="afterEffect">
                                  <p:stCondLst>
                                    <p:cond delay="0"/>
                                  </p:stCondLst>
                                  <p:childTnLst>
                                    <p:set>
                                      <p:cBhvr>
                                        <p:cTn id="170" dur="1" fill="hold">
                                          <p:stCondLst>
                                            <p:cond delay="0"/>
                                          </p:stCondLst>
                                        </p:cTn>
                                        <p:tgtEl>
                                          <p:spTgt spid="88"/>
                                        </p:tgtEl>
                                        <p:attrNameLst>
                                          <p:attrName>style.visibility</p:attrName>
                                        </p:attrNameLst>
                                      </p:cBhvr>
                                      <p:to>
                                        <p:strVal val="visible"/>
                                      </p:to>
                                    </p:set>
                                  </p:childTnLst>
                                </p:cTn>
                              </p:par>
                            </p:childTnLst>
                          </p:cTn>
                        </p:par>
                        <p:par>
                          <p:cTn id="171" fill="hold">
                            <p:stCondLst>
                              <p:cond delay="1000"/>
                            </p:stCondLst>
                            <p:childTnLst>
                              <p:par>
                                <p:cTn id="172" presetID="42" presetClass="path" presetSubtype="0" accel="50000" decel="50000" fill="hold" nodeType="afterEffect">
                                  <p:stCondLst>
                                    <p:cond delay="0"/>
                                  </p:stCondLst>
                                  <p:childTnLst>
                                    <p:animMotion origin="layout" path="M 5E-6 1.35802E-6 L -0.23117 0.02438 " pathEditMode="relative" rAng="0" ptsTypes="AA">
                                      <p:cBhvr>
                                        <p:cTn id="173" dur="2000" fill="hold"/>
                                        <p:tgtEl>
                                          <p:spTgt spid="88"/>
                                        </p:tgtEl>
                                        <p:attrNameLst>
                                          <p:attrName>ppt_x</p:attrName>
                                          <p:attrName>ppt_y</p:attrName>
                                        </p:attrNameLst>
                                      </p:cBhvr>
                                      <p:rCtr x="-11563" y="1219"/>
                                    </p:animMotion>
                                  </p:childTnLst>
                                </p:cTn>
                              </p:par>
                            </p:childTnLst>
                          </p:cTn>
                        </p:par>
                        <p:par>
                          <p:cTn id="174" fill="hold">
                            <p:stCondLst>
                              <p:cond delay="3000"/>
                            </p:stCondLst>
                            <p:childTnLst>
                              <p:par>
                                <p:cTn id="175" presetID="42" presetClass="path" presetSubtype="0" accel="50000" decel="50000" fill="hold" nodeType="afterEffect">
                                  <p:stCondLst>
                                    <p:cond delay="0"/>
                                  </p:stCondLst>
                                  <p:childTnLst>
                                    <p:animMotion origin="layout" path="M -0.23117 0.02438 L -0.29922 0.40324 " pathEditMode="relative" rAng="0" ptsTypes="AA">
                                      <p:cBhvr>
                                        <p:cTn id="176" dur="2000" fill="hold"/>
                                        <p:tgtEl>
                                          <p:spTgt spid="88"/>
                                        </p:tgtEl>
                                        <p:attrNameLst>
                                          <p:attrName>ppt_x</p:attrName>
                                          <p:attrName>ppt_y</p:attrName>
                                        </p:attrNameLst>
                                      </p:cBhvr>
                                      <p:rCtr x="-3403" y="18935"/>
                                    </p:animMotion>
                                  </p:childTnLst>
                                </p:cTn>
                              </p:par>
                            </p:childTnLst>
                          </p:cTn>
                        </p:par>
                        <p:par>
                          <p:cTn id="177" fill="hold">
                            <p:stCondLst>
                              <p:cond delay="5000"/>
                            </p:stCondLst>
                            <p:childTnLst>
                              <p:par>
                                <p:cTn id="178" presetID="10" presetClass="exit" presetSubtype="0" fill="hold" nodeType="afterEffect">
                                  <p:stCondLst>
                                    <p:cond delay="0"/>
                                  </p:stCondLst>
                                  <p:childTnLst>
                                    <p:animEffect transition="out" filter="fade">
                                      <p:cBhvr>
                                        <p:cTn id="179" dur="500"/>
                                        <p:tgtEl>
                                          <p:spTgt spid="79"/>
                                        </p:tgtEl>
                                      </p:cBhvr>
                                    </p:animEffect>
                                    <p:set>
                                      <p:cBhvr>
                                        <p:cTn id="180" dur="1" fill="hold">
                                          <p:stCondLst>
                                            <p:cond delay="499"/>
                                          </p:stCondLst>
                                        </p:cTn>
                                        <p:tgtEl>
                                          <p:spTgt spid="79"/>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0" presetClass="exit" presetSubtype="0" fill="hold" grpId="1" nodeType="clickEffect">
                                  <p:stCondLst>
                                    <p:cond delay="0"/>
                                  </p:stCondLst>
                                  <p:childTnLst>
                                    <p:animEffect transition="out" filter="fade">
                                      <p:cBhvr>
                                        <p:cTn id="184" dur="500"/>
                                        <p:tgtEl>
                                          <p:spTgt spid="82"/>
                                        </p:tgtEl>
                                      </p:cBhvr>
                                    </p:animEffect>
                                    <p:set>
                                      <p:cBhvr>
                                        <p:cTn id="185" dur="1" fill="hold">
                                          <p:stCondLst>
                                            <p:cond delay="499"/>
                                          </p:stCondLst>
                                        </p:cTn>
                                        <p:tgtEl>
                                          <p:spTgt spid="82"/>
                                        </p:tgtEl>
                                        <p:attrNameLst>
                                          <p:attrName>style.visibility</p:attrName>
                                        </p:attrNameLst>
                                      </p:cBhvr>
                                      <p:to>
                                        <p:strVal val="hidden"/>
                                      </p:to>
                                    </p:set>
                                  </p:childTnLst>
                                </p:cTn>
                              </p:par>
                              <p:par>
                                <p:cTn id="186" presetID="10" presetClass="exit" presetSubtype="0" fill="hold" grpId="1" nodeType="withEffect">
                                  <p:stCondLst>
                                    <p:cond delay="0"/>
                                  </p:stCondLst>
                                  <p:childTnLst>
                                    <p:animEffect transition="out" filter="fade">
                                      <p:cBhvr>
                                        <p:cTn id="187" dur="500"/>
                                        <p:tgtEl>
                                          <p:spTgt spid="83"/>
                                        </p:tgtEl>
                                      </p:cBhvr>
                                    </p:animEffect>
                                    <p:set>
                                      <p:cBhvr>
                                        <p:cTn id="188" dur="1" fill="hold">
                                          <p:stCondLst>
                                            <p:cond delay="499"/>
                                          </p:stCondLst>
                                        </p:cTn>
                                        <p:tgtEl>
                                          <p:spTgt spid="83"/>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86"/>
                                        </p:tgtEl>
                                        <p:attrNameLst>
                                          <p:attrName>style.visibility</p:attrName>
                                        </p:attrNameLst>
                                      </p:cBhvr>
                                      <p:to>
                                        <p:strVal val="visible"/>
                                      </p:to>
                                    </p:set>
                                    <p:animEffect transition="in" filter="fade">
                                      <p:cBhvr>
                                        <p:cTn id="193" dur="500"/>
                                        <p:tgtEl>
                                          <p:spTgt spid="8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87"/>
                                        </p:tgtEl>
                                        <p:attrNameLst>
                                          <p:attrName>style.visibility</p:attrName>
                                        </p:attrNameLst>
                                      </p:cBhvr>
                                      <p:to>
                                        <p:strVal val="visible"/>
                                      </p:to>
                                    </p:set>
                                    <p:animEffect transition="in" filter="fade">
                                      <p:cBhvr>
                                        <p:cTn id="196" dur="500"/>
                                        <p:tgtEl>
                                          <p:spTgt spid="87"/>
                                        </p:tgtEl>
                                      </p:cBhvr>
                                    </p:animEffect>
                                  </p:childTnLst>
                                </p:cTn>
                              </p:par>
                            </p:childTnLst>
                          </p:cTn>
                        </p:par>
                        <p:par>
                          <p:cTn id="197" fill="hold">
                            <p:stCondLst>
                              <p:cond delay="500"/>
                            </p:stCondLst>
                            <p:childTnLst>
                              <p:par>
                                <p:cTn id="198" presetID="1" presetClass="entr" presetSubtype="0" fill="hold" nodeType="afterEffect">
                                  <p:stCondLst>
                                    <p:cond delay="0"/>
                                  </p:stCondLst>
                                  <p:childTnLst>
                                    <p:set>
                                      <p:cBhvr>
                                        <p:cTn id="199" dur="1" fill="hold">
                                          <p:stCondLst>
                                            <p:cond delay="0"/>
                                          </p:stCondLst>
                                        </p:cTn>
                                        <p:tgtEl>
                                          <p:spTgt spid="53"/>
                                        </p:tgtEl>
                                        <p:attrNameLst>
                                          <p:attrName>style.visibility</p:attrName>
                                        </p:attrNameLst>
                                      </p:cBhvr>
                                      <p:to>
                                        <p:strVal val="visible"/>
                                      </p:to>
                                    </p:set>
                                  </p:childTnLst>
                                </p:cTn>
                              </p:par>
                            </p:childTnLst>
                          </p:cTn>
                        </p:par>
                        <p:par>
                          <p:cTn id="200" fill="hold">
                            <p:stCondLst>
                              <p:cond delay="500"/>
                            </p:stCondLst>
                            <p:childTnLst>
                              <p:par>
                                <p:cTn id="201" presetID="42" presetClass="path" presetSubtype="0" accel="50000" decel="50000" fill="hold" nodeType="afterEffect">
                                  <p:stCondLst>
                                    <p:cond delay="0"/>
                                  </p:stCondLst>
                                  <p:childTnLst>
                                    <p:animMotion origin="layout" path="M -1.66667E-6 1.48148E-6 L -0.2717 -0.52932 " pathEditMode="relative" rAng="0" ptsTypes="AA">
                                      <p:cBhvr>
                                        <p:cTn id="202" dur="2000" fill="hold"/>
                                        <p:tgtEl>
                                          <p:spTgt spid="53"/>
                                        </p:tgtEl>
                                        <p:attrNameLst>
                                          <p:attrName>ppt_x</p:attrName>
                                          <p:attrName>ppt_y</p:attrName>
                                        </p:attrNameLst>
                                      </p:cBhvr>
                                      <p:rCtr x="-13585" y="-26466"/>
                                    </p:animMotion>
                                  </p:childTnLst>
                                </p:cTn>
                              </p:par>
                            </p:childTnLst>
                          </p:cTn>
                        </p:par>
                        <p:par>
                          <p:cTn id="203" fill="hold">
                            <p:stCondLst>
                              <p:cond delay="2500"/>
                            </p:stCondLst>
                            <p:childTnLst>
                              <p:par>
                                <p:cTn id="204" presetID="42" presetClass="path" presetSubtype="0" accel="50000" decel="50000" fill="hold" nodeType="afterEffect">
                                  <p:stCondLst>
                                    <p:cond delay="0"/>
                                  </p:stCondLst>
                                  <p:childTnLst>
                                    <p:animMotion origin="layout" path="M -0.2717 -0.52932 L -0.1243 -0.5858 " pathEditMode="relative" rAng="0" ptsTypes="AA">
                                      <p:cBhvr>
                                        <p:cTn id="205" dur="2000" fill="hold"/>
                                        <p:tgtEl>
                                          <p:spTgt spid="53"/>
                                        </p:tgtEl>
                                        <p:attrNameLst>
                                          <p:attrName>ppt_x</p:attrName>
                                          <p:attrName>ppt_y</p:attrName>
                                        </p:attrNameLst>
                                      </p:cBhvr>
                                      <p:rCtr x="7370" y="-2824"/>
                                    </p:animMotion>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grpId="1" nodeType="clickEffect">
                                  <p:stCondLst>
                                    <p:cond delay="0"/>
                                  </p:stCondLst>
                                  <p:childTnLst>
                                    <p:animEffect transition="out" filter="fade">
                                      <p:cBhvr>
                                        <p:cTn id="209" dur="500"/>
                                        <p:tgtEl>
                                          <p:spTgt spid="86"/>
                                        </p:tgtEl>
                                      </p:cBhvr>
                                    </p:animEffect>
                                    <p:set>
                                      <p:cBhvr>
                                        <p:cTn id="210" dur="1" fill="hold">
                                          <p:stCondLst>
                                            <p:cond delay="499"/>
                                          </p:stCondLst>
                                        </p:cTn>
                                        <p:tgtEl>
                                          <p:spTgt spid="86"/>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87"/>
                                        </p:tgtEl>
                                      </p:cBhvr>
                                    </p:animEffect>
                                    <p:set>
                                      <p:cBhvr>
                                        <p:cTn id="213" dur="1" fill="hold">
                                          <p:stCondLst>
                                            <p:cond delay="499"/>
                                          </p:stCondLst>
                                        </p:cTn>
                                        <p:tgtEl>
                                          <p:spTgt spid="87"/>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93"/>
                                        </p:tgtEl>
                                        <p:attrNameLst>
                                          <p:attrName>style.visibility</p:attrName>
                                        </p:attrNameLst>
                                      </p:cBhvr>
                                      <p:to>
                                        <p:strVal val="visible"/>
                                      </p:to>
                                    </p:set>
                                    <p:animEffect transition="in" filter="fade">
                                      <p:cBhvr>
                                        <p:cTn id="218" dur="500"/>
                                        <p:tgtEl>
                                          <p:spTgt spid="93"/>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94"/>
                                        </p:tgtEl>
                                        <p:attrNameLst>
                                          <p:attrName>style.visibility</p:attrName>
                                        </p:attrNameLst>
                                      </p:cBhvr>
                                      <p:to>
                                        <p:strVal val="visible"/>
                                      </p:to>
                                    </p:set>
                                    <p:animEffect transition="in" filter="fade">
                                      <p:cBhvr>
                                        <p:cTn id="221" dur="500"/>
                                        <p:tgtEl>
                                          <p:spTgt spid="94"/>
                                        </p:tgtEl>
                                      </p:cBhvr>
                                    </p:animEffect>
                                  </p:childTnLst>
                                </p:cTn>
                              </p:par>
                            </p:childTnLst>
                          </p:cTn>
                        </p:par>
                        <p:par>
                          <p:cTn id="222" fill="hold">
                            <p:stCondLst>
                              <p:cond delay="500"/>
                            </p:stCondLst>
                            <p:childTnLst>
                              <p:par>
                                <p:cTn id="223" presetID="1" presetClass="entr" presetSubtype="0" fill="hold" nodeType="afterEffect">
                                  <p:stCondLst>
                                    <p:cond delay="0"/>
                                  </p:stCondLst>
                                  <p:childTnLst>
                                    <p:set>
                                      <p:cBhvr>
                                        <p:cTn id="224" dur="1" fill="hold">
                                          <p:stCondLst>
                                            <p:cond delay="0"/>
                                          </p:stCondLst>
                                        </p:cTn>
                                        <p:tgtEl>
                                          <p:spTgt spid="57"/>
                                        </p:tgtEl>
                                        <p:attrNameLst>
                                          <p:attrName>style.visibility</p:attrName>
                                        </p:attrNameLst>
                                      </p:cBhvr>
                                      <p:to>
                                        <p:strVal val="visible"/>
                                      </p:to>
                                    </p:set>
                                  </p:childTnLst>
                                </p:cTn>
                              </p:par>
                            </p:childTnLst>
                          </p:cTn>
                        </p:par>
                        <p:par>
                          <p:cTn id="225" fill="hold">
                            <p:stCondLst>
                              <p:cond delay="500"/>
                            </p:stCondLst>
                            <p:childTnLst>
                              <p:par>
                                <p:cTn id="226" presetID="42" presetClass="path" presetSubtype="0" accel="50000" decel="50000" fill="hold" nodeType="afterEffect">
                                  <p:stCondLst>
                                    <p:cond delay="0"/>
                                  </p:stCondLst>
                                  <p:childTnLst>
                                    <p:animMotion origin="layout" path="M 4.58333E-6 -8.64198E-7 L 0.19349 0.17716 " pathEditMode="relative" rAng="0" ptsTypes="AA">
                                      <p:cBhvr>
                                        <p:cTn id="227" dur="2000" fill="hold"/>
                                        <p:tgtEl>
                                          <p:spTgt spid="57"/>
                                        </p:tgtEl>
                                        <p:attrNameLst>
                                          <p:attrName>ppt_x</p:attrName>
                                          <p:attrName>ppt_y</p:attrName>
                                        </p:attrNameLst>
                                      </p:cBhvr>
                                      <p:rCtr x="9670" y="8858"/>
                                    </p:animMotion>
                                  </p:childTnLst>
                                </p:cTn>
                              </p:par>
                            </p:childTnLst>
                          </p:cTn>
                        </p:par>
                        <p:par>
                          <p:cTn id="228" fill="hold">
                            <p:stCondLst>
                              <p:cond delay="2500"/>
                            </p:stCondLst>
                            <p:childTnLst>
                              <p:par>
                                <p:cTn id="229" presetID="42" presetClass="path" presetSubtype="0" accel="50000" decel="50000" fill="hold" nodeType="afterEffect">
                                  <p:stCondLst>
                                    <p:cond delay="0"/>
                                  </p:stCondLst>
                                  <p:childTnLst>
                                    <p:animMotion origin="layout" path="M 0.19349 0.17716 L 0.33246 0.00849 " pathEditMode="relative" rAng="0" ptsTypes="AA">
                                      <p:cBhvr>
                                        <p:cTn id="230" dur="2000" fill="hold"/>
                                        <p:tgtEl>
                                          <p:spTgt spid="57"/>
                                        </p:tgtEl>
                                        <p:attrNameLst>
                                          <p:attrName>ppt_x</p:attrName>
                                          <p:attrName>ppt_y</p:attrName>
                                        </p:attrNameLst>
                                      </p:cBhvr>
                                      <p:rCtr x="6944" y="-8441"/>
                                    </p:animMotion>
                                  </p:childTnLst>
                                </p:cTn>
                              </p:par>
                            </p:childTnLst>
                          </p:cTn>
                        </p:par>
                        <p:par>
                          <p:cTn id="231" fill="hold">
                            <p:stCondLst>
                              <p:cond delay="4500"/>
                            </p:stCondLst>
                            <p:childTnLst>
                              <p:par>
                                <p:cTn id="232" presetID="42" presetClass="path" presetSubtype="0" accel="50000" decel="50000" fill="hold" nodeType="afterEffect">
                                  <p:stCondLst>
                                    <p:cond delay="0"/>
                                  </p:stCondLst>
                                  <p:childTnLst>
                                    <p:animMotion origin="layout" path="M 0.33246 0.00849 L 0.19349 0.17716 " pathEditMode="relative" rAng="0" ptsTypes="AA">
                                      <p:cBhvr>
                                        <p:cTn id="233" dur="2000" fill="hold"/>
                                        <p:tgtEl>
                                          <p:spTgt spid="57"/>
                                        </p:tgtEl>
                                        <p:attrNameLst>
                                          <p:attrName>ppt_x</p:attrName>
                                          <p:attrName>ppt_y</p:attrName>
                                        </p:attrNameLst>
                                      </p:cBhvr>
                                      <p:rCtr x="-6953" y="8426"/>
                                    </p:animMotion>
                                  </p:childTnLst>
                                </p:cTn>
                              </p:par>
                            </p:childTnLst>
                          </p:cTn>
                        </p:par>
                        <p:par>
                          <p:cTn id="234" fill="hold">
                            <p:stCondLst>
                              <p:cond delay="6500"/>
                            </p:stCondLst>
                            <p:childTnLst>
                              <p:par>
                                <p:cTn id="235" presetID="42" presetClass="path" presetSubtype="0" accel="50000" decel="50000" fill="hold" nodeType="afterEffect">
                                  <p:stCondLst>
                                    <p:cond delay="0"/>
                                  </p:stCondLst>
                                  <p:childTnLst>
                                    <p:animMotion origin="layout" path="M 0.19349 0.17716 L 4.58333E-6 -8.64198E-7 " pathEditMode="relative" rAng="0" ptsTypes="AA">
                                      <p:cBhvr>
                                        <p:cTn id="236" dur="2000" fill="hold"/>
                                        <p:tgtEl>
                                          <p:spTgt spid="57"/>
                                        </p:tgtEl>
                                        <p:attrNameLst>
                                          <p:attrName>ppt_x</p:attrName>
                                          <p:attrName>ppt_y</p:attrName>
                                        </p:attrNameLst>
                                      </p:cBhvr>
                                      <p:rCtr x="-9679" y="-8858"/>
                                    </p:animMotion>
                                  </p:childTnLst>
                                </p:cTn>
                              </p:par>
                            </p:childTnLst>
                          </p:cTn>
                        </p:par>
                        <p:par>
                          <p:cTn id="237" fill="hold">
                            <p:stCondLst>
                              <p:cond delay="8500"/>
                            </p:stCondLst>
                            <p:childTnLst>
                              <p:par>
                                <p:cTn id="238" presetID="10" presetClass="exit" presetSubtype="0" fill="hold" nodeType="afterEffect">
                                  <p:stCondLst>
                                    <p:cond delay="0"/>
                                  </p:stCondLst>
                                  <p:childTnLst>
                                    <p:animEffect transition="out" filter="fade">
                                      <p:cBhvr>
                                        <p:cTn id="239" dur="500"/>
                                        <p:tgtEl>
                                          <p:spTgt spid="57"/>
                                        </p:tgtEl>
                                      </p:cBhvr>
                                    </p:animEffect>
                                    <p:set>
                                      <p:cBhvr>
                                        <p:cTn id="240" dur="1" fill="hold">
                                          <p:stCondLst>
                                            <p:cond delay="499"/>
                                          </p:stCondLst>
                                        </p:cTn>
                                        <p:tgtEl>
                                          <p:spTgt spid="57"/>
                                        </p:tgtEl>
                                        <p:attrNameLst>
                                          <p:attrName>style.visibility</p:attrName>
                                        </p:attrNameLst>
                                      </p:cBhvr>
                                      <p:to>
                                        <p:strVal val="hidden"/>
                                      </p:to>
                                    </p:set>
                                  </p:childTnLst>
                                </p:cTn>
                              </p:par>
                            </p:childTnLst>
                          </p:cTn>
                        </p:par>
                      </p:childTnLst>
                    </p:cTn>
                  </p:par>
                  <p:par>
                    <p:cTn id="241" fill="hold">
                      <p:stCondLst>
                        <p:cond delay="indefinite"/>
                      </p:stCondLst>
                      <p:childTnLst>
                        <p:par>
                          <p:cTn id="242" fill="hold">
                            <p:stCondLst>
                              <p:cond delay="0"/>
                            </p:stCondLst>
                            <p:childTnLst>
                              <p:par>
                                <p:cTn id="243" presetID="10" presetClass="exit" presetSubtype="0" fill="hold" grpId="1" nodeType="clickEffect">
                                  <p:stCondLst>
                                    <p:cond delay="0"/>
                                  </p:stCondLst>
                                  <p:childTnLst>
                                    <p:animEffect transition="out" filter="fade">
                                      <p:cBhvr>
                                        <p:cTn id="244" dur="500"/>
                                        <p:tgtEl>
                                          <p:spTgt spid="94"/>
                                        </p:tgtEl>
                                      </p:cBhvr>
                                    </p:animEffect>
                                    <p:set>
                                      <p:cBhvr>
                                        <p:cTn id="245" dur="1" fill="hold">
                                          <p:stCondLst>
                                            <p:cond delay="499"/>
                                          </p:stCondLst>
                                        </p:cTn>
                                        <p:tgtEl>
                                          <p:spTgt spid="94"/>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93"/>
                                        </p:tgtEl>
                                      </p:cBhvr>
                                    </p:animEffect>
                                    <p:set>
                                      <p:cBhvr>
                                        <p:cTn id="248" dur="1" fill="hold">
                                          <p:stCondLst>
                                            <p:cond delay="499"/>
                                          </p:stCondLst>
                                        </p:cTn>
                                        <p:tgtEl>
                                          <p:spTgt spid="93"/>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98"/>
                                        </p:tgtEl>
                                        <p:attrNameLst>
                                          <p:attrName>style.visibility</p:attrName>
                                        </p:attrNameLst>
                                      </p:cBhvr>
                                      <p:to>
                                        <p:strVal val="visible"/>
                                      </p:to>
                                    </p:set>
                                    <p:animEffect transition="in" filter="fade">
                                      <p:cBhvr>
                                        <p:cTn id="253" dur="500"/>
                                        <p:tgtEl>
                                          <p:spTgt spid="98"/>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99"/>
                                        </p:tgtEl>
                                        <p:attrNameLst>
                                          <p:attrName>style.visibility</p:attrName>
                                        </p:attrNameLst>
                                      </p:cBhvr>
                                      <p:to>
                                        <p:strVal val="visible"/>
                                      </p:to>
                                    </p:set>
                                    <p:animEffect transition="in" filter="fade">
                                      <p:cBhvr>
                                        <p:cTn id="256" dur="500"/>
                                        <p:tgtEl>
                                          <p:spTgt spid="99"/>
                                        </p:tgtEl>
                                      </p:cBhvr>
                                    </p:animEffect>
                                  </p:childTnLst>
                                </p:cTn>
                              </p:par>
                            </p:childTnLst>
                          </p:cTn>
                        </p:par>
                        <p:par>
                          <p:cTn id="257" fill="hold">
                            <p:stCondLst>
                              <p:cond delay="500"/>
                            </p:stCondLst>
                            <p:childTnLst>
                              <p:par>
                                <p:cTn id="258" presetID="10" presetClass="entr" presetSubtype="0" fill="hold" nodeType="after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fade">
                                      <p:cBhvr>
                                        <p:cTn id="260" dur="500"/>
                                        <p:tgtEl>
                                          <p:spTgt spid="101"/>
                                        </p:tgtEl>
                                      </p:cBhvr>
                                    </p:animEffect>
                                  </p:childTnLst>
                                </p:cTn>
                              </p:par>
                            </p:childTnLst>
                          </p:cTn>
                        </p:par>
                        <p:par>
                          <p:cTn id="261" fill="hold">
                            <p:stCondLst>
                              <p:cond delay="1000"/>
                            </p:stCondLst>
                            <p:childTnLst>
                              <p:par>
                                <p:cTn id="262" presetID="8" presetClass="emph" presetSubtype="0" fill="hold" nodeType="afterEffect">
                                  <p:stCondLst>
                                    <p:cond delay="0"/>
                                  </p:stCondLst>
                                  <p:childTnLst>
                                    <p:animRot by="21600000">
                                      <p:cBhvr>
                                        <p:cTn id="263" dur="2000" fill="hold"/>
                                        <p:tgtEl>
                                          <p:spTgt spid="101"/>
                                        </p:tgtEl>
                                        <p:attrNameLst>
                                          <p:attrName>r</p:attrName>
                                        </p:attrNameLst>
                                      </p:cBhvr>
                                    </p:animRot>
                                  </p:childTnLst>
                                </p:cTn>
                              </p:par>
                            </p:childTnLst>
                          </p:cTn>
                        </p:par>
                        <p:par>
                          <p:cTn id="264" fill="hold">
                            <p:stCondLst>
                              <p:cond delay="3000"/>
                            </p:stCondLst>
                            <p:childTnLst>
                              <p:par>
                                <p:cTn id="265" presetID="8" presetClass="emph" presetSubtype="0" fill="hold" nodeType="afterEffect">
                                  <p:stCondLst>
                                    <p:cond delay="0"/>
                                  </p:stCondLst>
                                  <p:childTnLst>
                                    <p:animRot by="21600000">
                                      <p:cBhvr>
                                        <p:cTn id="266" dur="2000" fill="hold"/>
                                        <p:tgtEl>
                                          <p:spTgt spid="101"/>
                                        </p:tgtEl>
                                        <p:attrNameLst>
                                          <p:attrName>r</p:attrName>
                                        </p:attrNameLst>
                                      </p:cBhvr>
                                    </p:animRot>
                                  </p:childTnLst>
                                </p:cTn>
                              </p:par>
                            </p:childTnLst>
                          </p:cTn>
                        </p:par>
                        <p:par>
                          <p:cTn id="267" fill="hold">
                            <p:stCondLst>
                              <p:cond delay="5000"/>
                            </p:stCondLst>
                            <p:childTnLst>
                              <p:par>
                                <p:cTn id="268" presetID="10" presetClass="exit" presetSubtype="0" fill="hold" nodeType="afterEffect">
                                  <p:stCondLst>
                                    <p:cond delay="0"/>
                                  </p:stCondLst>
                                  <p:childTnLst>
                                    <p:animEffect transition="out" filter="fade">
                                      <p:cBhvr>
                                        <p:cTn id="269" dur="500"/>
                                        <p:tgtEl>
                                          <p:spTgt spid="101"/>
                                        </p:tgtEl>
                                      </p:cBhvr>
                                    </p:animEffect>
                                    <p:set>
                                      <p:cBhvr>
                                        <p:cTn id="270" dur="1" fill="hold">
                                          <p:stCondLst>
                                            <p:cond delay="499"/>
                                          </p:stCondLst>
                                        </p:cTn>
                                        <p:tgtEl>
                                          <p:spTgt spid="101"/>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10" presetClass="exit" presetSubtype="0" fill="hold" grpId="1" nodeType="clickEffect">
                                  <p:stCondLst>
                                    <p:cond delay="0"/>
                                  </p:stCondLst>
                                  <p:childTnLst>
                                    <p:animEffect transition="out" filter="fade">
                                      <p:cBhvr>
                                        <p:cTn id="274" dur="500"/>
                                        <p:tgtEl>
                                          <p:spTgt spid="99"/>
                                        </p:tgtEl>
                                      </p:cBhvr>
                                    </p:animEffect>
                                    <p:set>
                                      <p:cBhvr>
                                        <p:cTn id="275" dur="1" fill="hold">
                                          <p:stCondLst>
                                            <p:cond delay="499"/>
                                          </p:stCondLst>
                                        </p:cTn>
                                        <p:tgtEl>
                                          <p:spTgt spid="99"/>
                                        </p:tgtEl>
                                        <p:attrNameLst>
                                          <p:attrName>style.visibility</p:attrName>
                                        </p:attrNameLst>
                                      </p:cBhvr>
                                      <p:to>
                                        <p:strVal val="hidden"/>
                                      </p:to>
                                    </p:set>
                                  </p:childTnLst>
                                </p:cTn>
                              </p:par>
                              <p:par>
                                <p:cTn id="276" presetID="10" presetClass="exit" presetSubtype="0" fill="hold" grpId="1" nodeType="withEffect">
                                  <p:stCondLst>
                                    <p:cond delay="0"/>
                                  </p:stCondLst>
                                  <p:childTnLst>
                                    <p:animEffect transition="out" filter="fade">
                                      <p:cBhvr>
                                        <p:cTn id="277" dur="500"/>
                                        <p:tgtEl>
                                          <p:spTgt spid="98"/>
                                        </p:tgtEl>
                                      </p:cBhvr>
                                    </p:animEffect>
                                    <p:set>
                                      <p:cBhvr>
                                        <p:cTn id="278" dur="1" fill="hold">
                                          <p:stCondLst>
                                            <p:cond delay="499"/>
                                          </p:stCondLst>
                                        </p:cTn>
                                        <p:tgtEl>
                                          <p:spTgt spid="98"/>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grpId="0" nodeType="clickEffect">
                                  <p:stCondLst>
                                    <p:cond delay="0"/>
                                  </p:stCondLst>
                                  <p:childTnLst>
                                    <p:set>
                                      <p:cBhvr>
                                        <p:cTn id="282" dur="1" fill="hold">
                                          <p:stCondLst>
                                            <p:cond delay="0"/>
                                          </p:stCondLst>
                                        </p:cTn>
                                        <p:tgtEl>
                                          <p:spTgt spid="102"/>
                                        </p:tgtEl>
                                        <p:attrNameLst>
                                          <p:attrName>style.visibility</p:attrName>
                                        </p:attrNameLst>
                                      </p:cBhvr>
                                      <p:to>
                                        <p:strVal val="visible"/>
                                      </p:to>
                                    </p:set>
                                    <p:animEffect transition="in" filter="fade">
                                      <p:cBhvr>
                                        <p:cTn id="283" dur="500"/>
                                        <p:tgtEl>
                                          <p:spTgt spid="102"/>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103"/>
                                        </p:tgtEl>
                                        <p:attrNameLst>
                                          <p:attrName>style.visibility</p:attrName>
                                        </p:attrNameLst>
                                      </p:cBhvr>
                                      <p:to>
                                        <p:strVal val="visible"/>
                                      </p:to>
                                    </p:set>
                                    <p:animEffect transition="in" filter="fade">
                                      <p:cBhvr>
                                        <p:cTn id="286" dur="500"/>
                                        <p:tgtEl>
                                          <p:spTgt spid="103"/>
                                        </p:tgtEl>
                                      </p:cBhvr>
                                    </p:animEffect>
                                  </p:childTnLst>
                                </p:cTn>
                              </p:par>
                            </p:childTnLst>
                          </p:cTn>
                        </p:par>
                        <p:par>
                          <p:cTn id="287" fill="hold">
                            <p:stCondLst>
                              <p:cond delay="500"/>
                            </p:stCondLst>
                            <p:childTnLst>
                              <p:par>
                                <p:cTn id="288" presetID="1" presetClass="entr" presetSubtype="0" fill="hold" nodeType="afterEffect">
                                  <p:stCondLst>
                                    <p:cond delay="0"/>
                                  </p:stCondLst>
                                  <p:childTnLst>
                                    <p:set>
                                      <p:cBhvr>
                                        <p:cTn id="289" dur="1" fill="hold">
                                          <p:stCondLst>
                                            <p:cond delay="0"/>
                                          </p:stCondLst>
                                        </p:cTn>
                                        <p:tgtEl>
                                          <p:spTgt spid="69"/>
                                        </p:tgtEl>
                                        <p:attrNameLst>
                                          <p:attrName>style.visibility</p:attrName>
                                        </p:attrNameLst>
                                      </p:cBhvr>
                                      <p:to>
                                        <p:strVal val="visible"/>
                                      </p:to>
                                    </p:set>
                                  </p:childTnLst>
                                </p:cTn>
                              </p:par>
                            </p:childTnLst>
                          </p:cTn>
                        </p:par>
                        <p:par>
                          <p:cTn id="290" fill="hold">
                            <p:stCondLst>
                              <p:cond delay="500"/>
                            </p:stCondLst>
                            <p:childTnLst>
                              <p:par>
                                <p:cTn id="291" presetID="42" presetClass="path" presetSubtype="0" accel="50000" decel="50000" fill="hold" nodeType="afterEffect">
                                  <p:stCondLst>
                                    <p:cond delay="0"/>
                                  </p:stCondLst>
                                  <p:childTnLst>
                                    <p:animMotion origin="layout" path="M -2.08333E-6 -1.97531E-6 L -0.14071 0.05556 " pathEditMode="relative" rAng="0" ptsTypes="AA">
                                      <p:cBhvr>
                                        <p:cTn id="292" dur="2000" fill="hold"/>
                                        <p:tgtEl>
                                          <p:spTgt spid="69"/>
                                        </p:tgtEl>
                                        <p:attrNameLst>
                                          <p:attrName>ppt_x</p:attrName>
                                          <p:attrName>ppt_y</p:attrName>
                                        </p:attrNameLst>
                                      </p:cBhvr>
                                      <p:rCtr x="-7040" y="2778"/>
                                    </p:animMotion>
                                  </p:childTnLst>
                                </p:cTn>
                              </p:par>
                            </p:childTnLst>
                          </p:cTn>
                        </p:par>
                        <p:par>
                          <p:cTn id="293" fill="hold">
                            <p:stCondLst>
                              <p:cond delay="2500"/>
                            </p:stCondLst>
                            <p:childTnLst>
                              <p:par>
                                <p:cTn id="294" presetID="42" presetClass="path" presetSubtype="0" accel="50000" decel="50000" fill="hold" nodeType="afterEffect">
                                  <p:stCondLst>
                                    <p:cond delay="0"/>
                                  </p:stCondLst>
                                  <p:childTnLst>
                                    <p:animMotion origin="layout" path="M -0.14071 0.05556 L 0.13099 0.58488 " pathEditMode="relative" rAng="0" ptsTypes="AA">
                                      <p:cBhvr>
                                        <p:cTn id="295" dur="2000" fill="hold"/>
                                        <p:tgtEl>
                                          <p:spTgt spid="69"/>
                                        </p:tgtEl>
                                        <p:attrNameLst>
                                          <p:attrName>ppt_x</p:attrName>
                                          <p:attrName>ppt_y</p:attrName>
                                        </p:attrNameLst>
                                      </p:cBhvr>
                                      <p:rCtr x="13585" y="26466"/>
                                    </p:animMotion>
                                  </p:childTnLst>
                                </p:cTn>
                              </p:par>
                            </p:childTnLst>
                          </p:cTn>
                        </p:par>
                        <p:par>
                          <p:cTn id="296" fill="hold">
                            <p:stCondLst>
                              <p:cond delay="4500"/>
                            </p:stCondLst>
                            <p:childTnLst>
                              <p:par>
                                <p:cTn id="297" presetID="10" presetClass="exit" presetSubtype="0" fill="hold" nodeType="afterEffect">
                                  <p:stCondLst>
                                    <p:cond delay="0"/>
                                  </p:stCondLst>
                                  <p:childTnLst>
                                    <p:animEffect transition="out" filter="fade">
                                      <p:cBhvr>
                                        <p:cTn id="298" dur="500"/>
                                        <p:tgtEl>
                                          <p:spTgt spid="53"/>
                                        </p:tgtEl>
                                      </p:cBhvr>
                                    </p:animEffect>
                                    <p:set>
                                      <p:cBhvr>
                                        <p:cTn id="299" dur="1" fill="hold">
                                          <p:stCondLst>
                                            <p:cond delay="499"/>
                                          </p:stCondLst>
                                        </p:cTn>
                                        <p:tgtEl>
                                          <p:spTgt spid="53"/>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0" presetClass="exit" presetSubtype="0" fill="hold" grpId="1" nodeType="clickEffect">
                                  <p:stCondLst>
                                    <p:cond delay="0"/>
                                  </p:stCondLst>
                                  <p:childTnLst>
                                    <p:animEffect transition="out" filter="fade">
                                      <p:cBhvr>
                                        <p:cTn id="303" dur="500"/>
                                        <p:tgtEl>
                                          <p:spTgt spid="103"/>
                                        </p:tgtEl>
                                      </p:cBhvr>
                                    </p:animEffect>
                                    <p:set>
                                      <p:cBhvr>
                                        <p:cTn id="304" dur="1" fill="hold">
                                          <p:stCondLst>
                                            <p:cond delay="499"/>
                                          </p:stCondLst>
                                        </p:cTn>
                                        <p:tgtEl>
                                          <p:spTgt spid="103"/>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102"/>
                                        </p:tgtEl>
                                      </p:cBhvr>
                                    </p:animEffect>
                                    <p:set>
                                      <p:cBhvr>
                                        <p:cTn id="307" dur="1" fill="hold">
                                          <p:stCondLst>
                                            <p:cond delay="499"/>
                                          </p:stCondLst>
                                        </p:cTn>
                                        <p:tgtEl>
                                          <p:spTgt spid="102"/>
                                        </p:tgtEl>
                                        <p:attrNameLst>
                                          <p:attrName>style.visibility</p:attrName>
                                        </p:attrNameLst>
                                      </p:cBhvr>
                                      <p:to>
                                        <p:strVal val="hidden"/>
                                      </p:to>
                                    </p:se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grpId="0" nodeType="clickEffect">
                                  <p:stCondLst>
                                    <p:cond delay="0"/>
                                  </p:stCondLst>
                                  <p:childTnLst>
                                    <p:set>
                                      <p:cBhvr>
                                        <p:cTn id="311" dur="1" fill="hold">
                                          <p:stCondLst>
                                            <p:cond delay="0"/>
                                          </p:stCondLst>
                                        </p:cTn>
                                        <p:tgtEl>
                                          <p:spTgt spid="104"/>
                                        </p:tgtEl>
                                        <p:attrNameLst>
                                          <p:attrName>style.visibility</p:attrName>
                                        </p:attrNameLst>
                                      </p:cBhvr>
                                      <p:to>
                                        <p:strVal val="visible"/>
                                      </p:to>
                                    </p:set>
                                    <p:animEffect transition="in" filter="fade">
                                      <p:cBhvr>
                                        <p:cTn id="312" dur="500"/>
                                        <p:tgtEl>
                                          <p:spTgt spid="104"/>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105"/>
                                        </p:tgtEl>
                                        <p:attrNameLst>
                                          <p:attrName>style.visibility</p:attrName>
                                        </p:attrNameLst>
                                      </p:cBhvr>
                                      <p:to>
                                        <p:strVal val="visible"/>
                                      </p:to>
                                    </p:set>
                                    <p:animEffect transition="in" filter="fade">
                                      <p:cBhvr>
                                        <p:cTn id="315" dur="500"/>
                                        <p:tgtEl>
                                          <p:spTgt spid="105"/>
                                        </p:tgtEl>
                                      </p:cBhvr>
                                    </p:animEffect>
                                  </p:childTnLst>
                                </p:cTn>
                              </p:par>
                            </p:childTnLst>
                          </p:cTn>
                        </p:par>
                        <p:par>
                          <p:cTn id="316" fill="hold">
                            <p:stCondLst>
                              <p:cond delay="500"/>
                            </p:stCondLst>
                            <p:childTnLst>
                              <p:par>
                                <p:cTn id="317" presetID="22" presetClass="entr" presetSubtype="4" fill="hold" nodeType="afterEffect">
                                  <p:stCondLst>
                                    <p:cond delay="0"/>
                                  </p:stCondLst>
                                  <p:childTnLst>
                                    <p:set>
                                      <p:cBhvr>
                                        <p:cTn id="318" dur="1" fill="hold">
                                          <p:stCondLst>
                                            <p:cond delay="0"/>
                                          </p:stCondLst>
                                        </p:cTn>
                                        <p:tgtEl>
                                          <p:spTgt spid="107"/>
                                        </p:tgtEl>
                                        <p:attrNameLst>
                                          <p:attrName>style.visibility</p:attrName>
                                        </p:attrNameLst>
                                      </p:cBhvr>
                                      <p:to>
                                        <p:strVal val="visible"/>
                                      </p:to>
                                    </p:set>
                                    <p:animEffect transition="in" filter="wipe(down)">
                                      <p:cBhvr>
                                        <p:cTn id="319" dur="500"/>
                                        <p:tgtEl>
                                          <p:spTgt spid="107"/>
                                        </p:tgtEl>
                                      </p:cBhvr>
                                    </p:animEffect>
                                  </p:childTnLst>
                                </p:cTn>
                              </p:par>
                            </p:childTnLst>
                          </p:cTn>
                        </p:par>
                      </p:childTnLst>
                    </p:cTn>
                  </p:par>
                  <p:par>
                    <p:cTn id="320" fill="hold">
                      <p:stCondLst>
                        <p:cond delay="indefinite"/>
                      </p:stCondLst>
                      <p:childTnLst>
                        <p:par>
                          <p:cTn id="321" fill="hold">
                            <p:stCondLst>
                              <p:cond delay="0"/>
                            </p:stCondLst>
                            <p:childTnLst>
                              <p:par>
                                <p:cTn id="322" presetID="10" presetClass="exit" presetSubtype="0" fill="hold" grpId="1" nodeType="clickEffect">
                                  <p:stCondLst>
                                    <p:cond delay="0"/>
                                  </p:stCondLst>
                                  <p:childTnLst>
                                    <p:animEffect transition="out" filter="fade">
                                      <p:cBhvr>
                                        <p:cTn id="323" dur="500"/>
                                        <p:tgtEl>
                                          <p:spTgt spid="105"/>
                                        </p:tgtEl>
                                      </p:cBhvr>
                                    </p:animEffect>
                                    <p:set>
                                      <p:cBhvr>
                                        <p:cTn id="324" dur="1" fill="hold">
                                          <p:stCondLst>
                                            <p:cond delay="499"/>
                                          </p:stCondLst>
                                        </p:cTn>
                                        <p:tgtEl>
                                          <p:spTgt spid="105"/>
                                        </p:tgtEl>
                                        <p:attrNameLst>
                                          <p:attrName>style.visibility</p:attrName>
                                        </p:attrNameLst>
                                      </p:cBhvr>
                                      <p:to>
                                        <p:strVal val="hidden"/>
                                      </p:to>
                                    </p:set>
                                  </p:childTnLst>
                                </p:cTn>
                              </p:par>
                              <p:par>
                                <p:cTn id="325" presetID="10" presetClass="exit" presetSubtype="0" fill="hold" grpId="1" nodeType="withEffect">
                                  <p:stCondLst>
                                    <p:cond delay="0"/>
                                  </p:stCondLst>
                                  <p:childTnLst>
                                    <p:animEffect transition="out" filter="fade">
                                      <p:cBhvr>
                                        <p:cTn id="326" dur="500"/>
                                        <p:tgtEl>
                                          <p:spTgt spid="104"/>
                                        </p:tgtEl>
                                      </p:cBhvr>
                                    </p:animEffect>
                                    <p:set>
                                      <p:cBhvr>
                                        <p:cTn id="327"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82" grpId="0"/>
      <p:bldP spid="82" grpId="1"/>
      <p:bldP spid="93" grpId="0"/>
      <p:bldP spid="93" grpId="1"/>
      <p:bldP spid="86" grpId="0"/>
      <p:bldP spid="86" grpId="1"/>
      <p:bldP spid="98" grpId="0"/>
      <p:bldP spid="98" grpId="1"/>
      <p:bldP spid="5" grpId="0" animBg="1"/>
      <p:bldP spid="51" grpId="0"/>
      <p:bldP spid="51" grpId="1"/>
      <p:bldP spid="59" grpId="0"/>
      <p:bldP spid="60" grpId="0"/>
      <p:bldP spid="61" grpId="0"/>
      <p:bldP spid="62" grpId="0"/>
      <p:bldP spid="63" grpId="0"/>
      <p:bldP spid="64" grpId="0"/>
      <p:bldP spid="65" grpId="0"/>
      <p:bldP spid="66" grpId="0"/>
      <p:bldP spid="71" grpId="0"/>
      <p:bldP spid="71" grpId="1"/>
      <p:bldP spid="72" grpId="0"/>
      <p:bldP spid="72" grpId="1"/>
      <p:bldP spid="73" grpId="0"/>
      <p:bldP spid="73" grpId="1"/>
      <p:bldP spid="75" grpId="0"/>
      <p:bldP spid="75" grpId="1"/>
      <p:bldP spid="83" grpId="0"/>
      <p:bldP spid="83" grpId="1"/>
      <p:bldP spid="87" grpId="0"/>
      <p:bldP spid="87" grpId="1"/>
      <p:bldP spid="94" grpId="0"/>
      <p:bldP spid="94" grpId="1"/>
      <p:bldP spid="99" grpId="0"/>
      <p:bldP spid="99" grpId="1"/>
      <p:bldP spid="102" grpId="0"/>
      <p:bldP spid="102" grpId="1"/>
      <p:bldP spid="103" grpId="0"/>
      <p:bldP spid="103" grpId="1"/>
      <p:bldP spid="104" grpId="0"/>
      <p:bldP spid="104" grpId="1"/>
      <p:bldP spid="105" grpId="0"/>
      <p:bldP spid="10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F9065-360B-D5B3-1A00-DA91C4BAC46F}"/>
              </a:ext>
            </a:extLst>
          </p:cNvPr>
          <p:cNvSpPr txBox="1"/>
          <p:nvPr/>
        </p:nvSpPr>
        <p:spPr>
          <a:xfrm>
            <a:off x="381000" y="1181100"/>
            <a:ext cx="17145000" cy="8956298"/>
          </a:xfrm>
          <a:prstGeom prst="rect">
            <a:avLst/>
          </a:prstGeom>
          <a:noFill/>
        </p:spPr>
        <p:txBody>
          <a:bodyPr wrap="square">
            <a:spAutoFit/>
          </a:bodyPr>
          <a:lstStyle/>
          <a:p>
            <a:r>
              <a:rPr lang="en-IN" sz="3600" dirty="0"/>
              <a:t>Advantages of my project:</a:t>
            </a:r>
          </a:p>
          <a:p>
            <a:r>
              <a:rPr lang="en-US" sz="3600" dirty="0"/>
              <a:t>1. Browser-Based Approach: Convenience and ease of integration for users. </a:t>
            </a:r>
          </a:p>
          <a:p>
            <a:r>
              <a:rPr lang="en-US" sz="3600" dirty="0"/>
              <a:t>2. Real-Time Protection: Potential for faster detection and blocking of threats compared to fully server-side solutions.</a:t>
            </a:r>
          </a:p>
          <a:p>
            <a:endParaRPr lang="en-IN" sz="3600" dirty="0"/>
          </a:p>
          <a:p>
            <a:r>
              <a:rPr lang="en-IN" sz="3600" dirty="0"/>
              <a:t>Limitations:</a:t>
            </a:r>
          </a:p>
          <a:p>
            <a:r>
              <a:rPr lang="en-IN" sz="3600" dirty="0"/>
              <a:t>1. No manual interference option: </a:t>
            </a:r>
          </a:p>
          <a:p>
            <a:r>
              <a:rPr lang="en-IN" sz="3600" dirty="0"/>
              <a:t>This approach relies on a decision of automatic algorithm without any manual interference in decision, if a website is declared malicious or vice-versa due to some exceptional error, then there is no manual way to interrupt the decision. </a:t>
            </a:r>
          </a:p>
          <a:p>
            <a:endParaRPr lang="en-IN" sz="3600" dirty="0"/>
          </a:p>
          <a:p>
            <a:r>
              <a:rPr lang="en-IN" sz="3600" dirty="0"/>
              <a:t>2. Browser interface lacks some features: </a:t>
            </a:r>
          </a:p>
          <a:p>
            <a:r>
              <a:rPr lang="en-IN" sz="3600" dirty="0"/>
              <a:t>The browser interface is user friendly and it has almost every useful function but there could be more improvement when compared to other browsers and it could be improved.</a:t>
            </a:r>
          </a:p>
        </p:txBody>
      </p:sp>
      <p:sp>
        <p:nvSpPr>
          <p:cNvPr id="4" name="TextBox 3">
            <a:extLst>
              <a:ext uri="{FF2B5EF4-FFF2-40B4-BE49-F238E27FC236}">
                <a16:creationId xmlns:a16="http://schemas.microsoft.com/office/drawing/2014/main" id="{628DC034-5D65-1326-1A36-2AE801B7997F}"/>
              </a:ext>
            </a:extLst>
          </p:cNvPr>
          <p:cNvSpPr txBox="1"/>
          <p:nvPr/>
        </p:nvSpPr>
        <p:spPr>
          <a:xfrm>
            <a:off x="381000" y="3429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Discussion:</a:t>
            </a:r>
          </a:p>
        </p:txBody>
      </p:sp>
    </p:spTree>
    <p:extLst>
      <p:ext uri="{BB962C8B-B14F-4D97-AF65-F5344CB8AC3E}">
        <p14:creationId xmlns:p14="http://schemas.microsoft.com/office/powerpoint/2010/main" val="3700894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59185" y="1562100"/>
            <a:ext cx="17647815" cy="8619347"/>
          </a:xfrm>
          <a:prstGeom prst="rect">
            <a:avLst/>
          </a:prstGeom>
        </p:spPr>
        <p:txBody>
          <a:bodyPr lIns="0" tIns="0" rIns="0" bIns="0" rtlCol="0" anchor="t">
            <a:spAutoFit/>
          </a:bodyPr>
          <a:lstStyle/>
          <a:p>
            <a:pPr marL="700575" lvl="1" indent="-350287">
              <a:lnSpc>
                <a:spcPts val="4542"/>
              </a:lnSpc>
              <a:buFont typeface="Arial"/>
              <a:buChar char="•"/>
            </a:pPr>
            <a:r>
              <a:rPr lang="en-US" sz="3244" dirty="0">
                <a:solidFill>
                  <a:srgbClr val="FFFFFF"/>
                </a:solidFill>
                <a:latin typeface="Canva Sans"/>
              </a:rPr>
              <a:t>Your online activity and confidential data are vulnerable to theft from online threats.</a:t>
            </a:r>
          </a:p>
          <a:p>
            <a:pPr marL="350288" lvl="1">
              <a:lnSpc>
                <a:spcPts val="4542"/>
              </a:lnSpc>
            </a:pPr>
            <a:endParaRPr lang="en-US" sz="3244" dirty="0">
              <a:solidFill>
                <a:srgbClr val="FFFFFF"/>
              </a:solidFill>
              <a:latin typeface="Canva Sans"/>
            </a:endParaRPr>
          </a:p>
          <a:p>
            <a:pPr marL="700575" lvl="1" indent="-350287">
              <a:lnSpc>
                <a:spcPts val="4542"/>
              </a:lnSpc>
              <a:buFont typeface="Arial"/>
              <a:buChar char="•"/>
            </a:pPr>
            <a:r>
              <a:rPr lang="en-US" sz="3244" dirty="0">
                <a:solidFill>
                  <a:srgbClr val="FFFFFF"/>
                </a:solidFill>
                <a:latin typeface="Canva Sans"/>
              </a:rPr>
              <a:t>Secure Your Online Journey: We empower safe searches and safeguard your data from online threats.</a:t>
            </a:r>
          </a:p>
          <a:p>
            <a:pPr marL="700575" lvl="1" indent="-350287">
              <a:lnSpc>
                <a:spcPts val="4542"/>
              </a:lnSpc>
              <a:buFont typeface="Arial"/>
              <a:buChar char="•"/>
            </a:pPr>
            <a:r>
              <a:rPr lang="en-US" sz="3244" dirty="0">
                <a:solidFill>
                  <a:srgbClr val="FFFFFF"/>
                </a:solidFill>
                <a:latin typeface="Canva Sans"/>
              </a:rPr>
              <a:t>Enjoy peace of mind – online threats are no longer a worry.</a:t>
            </a:r>
          </a:p>
          <a:p>
            <a:pPr marL="350288" lvl="1">
              <a:lnSpc>
                <a:spcPts val="4542"/>
              </a:lnSpc>
            </a:pPr>
            <a:endParaRPr lang="en-US" sz="3244" dirty="0">
              <a:solidFill>
                <a:srgbClr val="FFFFFF"/>
              </a:solidFill>
              <a:latin typeface="Canva Sans"/>
            </a:endParaRPr>
          </a:p>
          <a:p>
            <a:pPr marL="350288" lvl="1">
              <a:lnSpc>
                <a:spcPts val="4542"/>
              </a:lnSpc>
            </a:pPr>
            <a:r>
              <a:rPr lang="en-US" sz="3244" dirty="0">
                <a:solidFill>
                  <a:srgbClr val="FFFFFF"/>
                </a:solidFill>
                <a:latin typeface="Canva Sans"/>
              </a:rPr>
              <a:t>Future scope:</a:t>
            </a:r>
          </a:p>
          <a:p>
            <a:pPr marL="700575" lvl="1" indent="-350287">
              <a:lnSpc>
                <a:spcPts val="4542"/>
              </a:lnSpc>
              <a:buFont typeface="Arial"/>
              <a:buChar char="•"/>
            </a:pPr>
            <a:r>
              <a:rPr lang="en-US" sz="3244" dirty="0">
                <a:solidFill>
                  <a:srgbClr val="FFFFFF"/>
                </a:solidFill>
                <a:latin typeface="Canva Sans"/>
              </a:rPr>
              <a:t>Machine Learning Integration: machine learning algorithms could be used to analyze website behavior, traffic patterns, and content for anomalies that might indicate malicious intent. This can help detect even zero-day threats that haven't been cataloged yet.</a:t>
            </a:r>
          </a:p>
          <a:p>
            <a:pPr marL="700575" lvl="1" indent="-350287">
              <a:lnSpc>
                <a:spcPts val="4542"/>
              </a:lnSpc>
              <a:buFont typeface="Arial"/>
              <a:buChar char="•"/>
            </a:pPr>
            <a:endParaRPr lang="en-US" sz="3244" dirty="0">
              <a:solidFill>
                <a:srgbClr val="FFFFFF"/>
              </a:solidFill>
              <a:latin typeface="Canva Sans"/>
            </a:endParaRPr>
          </a:p>
          <a:p>
            <a:pPr marL="700575" lvl="1" indent="-350287">
              <a:lnSpc>
                <a:spcPts val="4542"/>
              </a:lnSpc>
              <a:buFont typeface="Arial"/>
              <a:buChar char="•"/>
            </a:pPr>
            <a:r>
              <a:rPr lang="en-US" sz="3244" dirty="0">
                <a:solidFill>
                  <a:srgbClr val="FFFFFF"/>
                </a:solidFill>
                <a:latin typeface="Canva Sans"/>
              </a:rPr>
              <a:t>Social Engineering Detection: beyond traditional URL filtering and malware signatures. We can Train our system to identify red flags like social engineering tactics commonly used in phishing attacks.</a:t>
            </a:r>
          </a:p>
        </p:txBody>
      </p:sp>
      <p:sp>
        <p:nvSpPr>
          <p:cNvPr id="3" name="TextBox 3"/>
          <p:cNvSpPr txBox="1"/>
          <p:nvPr/>
        </p:nvSpPr>
        <p:spPr>
          <a:xfrm>
            <a:off x="933335" y="495309"/>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Conclusion</a:t>
            </a:r>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737</TotalTime>
  <Words>1173</Words>
  <Application>Microsoft Office PowerPoint</Application>
  <PresentationFormat>Custom</PresentationFormat>
  <Paragraphs>131</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Wingdings 3</vt:lpstr>
      <vt:lpstr>Canva Sans</vt:lpstr>
      <vt:lpstr>Century Gothic</vt:lpstr>
      <vt:lpstr>Calibri</vt:lpstr>
      <vt:lpstr>Poppins Medium Bold</vt:lpstr>
      <vt:lpstr>Poppins Medium</vt:lpstr>
      <vt:lpstr>Canva Sans Bold</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3D Elements 5G Technology Presentation</dc:title>
  <dc:creator>Dhruv</dc:creator>
  <cp:lastModifiedBy>yogeshwar saini</cp:lastModifiedBy>
  <cp:revision>10</cp:revision>
  <dcterms:created xsi:type="dcterms:W3CDTF">2006-08-16T00:00:00Z</dcterms:created>
  <dcterms:modified xsi:type="dcterms:W3CDTF">2024-09-20T13:43:56Z</dcterms:modified>
  <dc:identifier>DAF1vZnqoXs</dc:identifier>
</cp:coreProperties>
</file>